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9"/>
  </p:notesMasterIdLst>
  <p:handoutMasterIdLst>
    <p:handoutMasterId r:id="rId30"/>
  </p:handoutMasterIdLst>
  <p:sldIdLst>
    <p:sldId id="256" r:id="rId2"/>
    <p:sldId id="347" r:id="rId3"/>
    <p:sldId id="348" r:id="rId4"/>
    <p:sldId id="349" r:id="rId5"/>
    <p:sldId id="350" r:id="rId6"/>
    <p:sldId id="351" r:id="rId7"/>
    <p:sldId id="304" r:id="rId8"/>
    <p:sldId id="335" r:id="rId9"/>
    <p:sldId id="331" r:id="rId10"/>
    <p:sldId id="341" r:id="rId11"/>
    <p:sldId id="344" r:id="rId12"/>
    <p:sldId id="340" r:id="rId13"/>
    <p:sldId id="343" r:id="rId14"/>
    <p:sldId id="342" r:id="rId15"/>
    <p:sldId id="303" r:id="rId16"/>
    <p:sldId id="352" r:id="rId17"/>
    <p:sldId id="353" r:id="rId18"/>
    <p:sldId id="327" r:id="rId19"/>
    <p:sldId id="328" r:id="rId20"/>
    <p:sldId id="339" r:id="rId21"/>
    <p:sldId id="302" r:id="rId22"/>
    <p:sldId id="299" r:id="rId23"/>
    <p:sldId id="287" r:id="rId24"/>
    <p:sldId id="330" r:id="rId25"/>
    <p:sldId id="346" r:id="rId26"/>
    <p:sldId id="345" r:id="rId27"/>
    <p:sldId id="329" r:id="rId28"/>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34" autoAdjust="0"/>
    <p:restoredTop sz="94711" autoAdjust="0"/>
  </p:normalViewPr>
  <p:slideViewPr>
    <p:cSldViewPr>
      <p:cViewPr varScale="1">
        <p:scale>
          <a:sx n="109" d="100"/>
          <a:sy n="109" d="100"/>
        </p:scale>
        <p:origin x="2076" y="29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929DC20-D872-4069-A535-66001C1FDDD2}" type="datetimeFigureOut">
              <a:rPr lang="en-US"/>
              <a:pPr>
                <a:defRPr/>
              </a:pPr>
              <a:t>7/25/2017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2DB483A-DC4C-413A-B4C9-2AA5DAD39620}" type="slidenum">
              <a:rPr lang="en-US"/>
              <a:pPr>
                <a:defRPr/>
              </a:pPr>
              <a:t>‹#›</a:t>
            </a:fld>
            <a:endParaRPr lang="en-US"/>
          </a:p>
        </p:txBody>
      </p:sp>
    </p:spTree>
    <p:extLst>
      <p:ext uri="{BB962C8B-B14F-4D97-AF65-F5344CB8AC3E}">
        <p14:creationId xmlns:p14="http://schemas.microsoft.com/office/powerpoint/2010/main" val="1868712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n-US"/>
          </a:p>
        </p:txBody>
      </p:sp>
      <p:sp>
        <p:nvSpPr>
          <p:cNvPr id="27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n-US"/>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FE9F457B-7A91-4152-B474-10654392DE3D}" type="slidenum">
              <a:rPr lang="en-US"/>
              <a:pPr>
                <a:defRPr/>
              </a:pPr>
              <a:t>‹#›</a:t>
            </a:fld>
            <a:endParaRPr lang="en-US"/>
          </a:p>
        </p:txBody>
      </p:sp>
    </p:spTree>
    <p:extLst>
      <p:ext uri="{BB962C8B-B14F-4D97-AF65-F5344CB8AC3E}">
        <p14:creationId xmlns:p14="http://schemas.microsoft.com/office/powerpoint/2010/main" val="12183075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a:noFill/>
        </p:spPr>
        <p:txBody>
          <a:bodyPr/>
          <a:lstStyle/>
          <a:p>
            <a:fld id="{19A4A25B-1072-48C5-BD44-E26A26E3D140}" type="slidenum">
              <a:rPr lang="en-US" smtClean="0"/>
              <a:pPr/>
              <a:t>15</a:t>
            </a:fld>
            <a:endParaRPr lang="en-US" smtClean="0"/>
          </a:p>
        </p:txBody>
      </p:sp>
    </p:spTree>
    <p:extLst>
      <p:ext uri="{BB962C8B-B14F-4D97-AF65-F5344CB8AC3E}">
        <p14:creationId xmlns:p14="http://schemas.microsoft.com/office/powerpoint/2010/main" val="3257854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a:noFill/>
        </p:spPr>
        <p:txBody>
          <a:bodyPr/>
          <a:lstStyle/>
          <a:p>
            <a:fld id="{19A4A25B-1072-48C5-BD44-E26A26E3D140}" type="slidenum">
              <a:rPr lang="en-US" smtClean="0"/>
              <a:pPr/>
              <a:t>18</a:t>
            </a:fld>
            <a:endParaRPr lang="en-US" smtClean="0"/>
          </a:p>
        </p:txBody>
      </p:sp>
    </p:spTree>
    <p:extLst>
      <p:ext uri="{BB962C8B-B14F-4D97-AF65-F5344CB8AC3E}">
        <p14:creationId xmlns:p14="http://schemas.microsoft.com/office/powerpoint/2010/main" val="808171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a:noFill/>
        </p:spPr>
        <p:txBody>
          <a:bodyPr/>
          <a:lstStyle/>
          <a:p>
            <a:fld id="{19A4A25B-1072-48C5-BD44-E26A26E3D140}" type="slidenum">
              <a:rPr lang="en-US" smtClean="0"/>
              <a:pPr/>
              <a:t>19</a:t>
            </a:fld>
            <a:endParaRPr lang="en-US" smtClean="0"/>
          </a:p>
        </p:txBody>
      </p:sp>
    </p:spTree>
    <p:extLst>
      <p:ext uri="{BB962C8B-B14F-4D97-AF65-F5344CB8AC3E}">
        <p14:creationId xmlns:p14="http://schemas.microsoft.com/office/powerpoint/2010/main" val="3654566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58C7D22C-156C-4FCE-BD38-2B273B274BB5}" type="slidenum">
              <a:rPr lang="en-US" smtClean="0"/>
              <a:pPr/>
              <a:t>22</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a:buFontTx/>
              <a:buNone/>
            </a:pPr>
            <a:endParaRPr lang="en-US" dirty="0" smtClean="0"/>
          </a:p>
        </p:txBody>
      </p:sp>
    </p:spTree>
    <p:extLst>
      <p:ext uri="{BB962C8B-B14F-4D97-AF65-F5344CB8AC3E}">
        <p14:creationId xmlns:p14="http://schemas.microsoft.com/office/powerpoint/2010/main" val="1446857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7BA562C-D5A5-46ED-8C0C-B321BB362AE4}" type="slidenum">
              <a:rPr lang="en-US" smtClean="0"/>
              <a:pPr/>
              <a:t>24</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a:buFontTx/>
              <a:buChar char="•"/>
            </a:pPr>
            <a:endParaRPr lang="en-US" dirty="0" smtClean="0"/>
          </a:p>
        </p:txBody>
      </p:sp>
    </p:spTree>
    <p:extLst>
      <p:ext uri="{BB962C8B-B14F-4D97-AF65-F5344CB8AC3E}">
        <p14:creationId xmlns:p14="http://schemas.microsoft.com/office/powerpoint/2010/main" val="895031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7BA562C-D5A5-46ED-8C0C-B321BB362AE4}" type="slidenum">
              <a:rPr lang="en-US" smtClean="0"/>
              <a:pPr/>
              <a:t>25</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a:buFontTx/>
              <a:buChar char="•"/>
            </a:pPr>
            <a:endParaRPr lang="en-US" dirty="0" smtClean="0"/>
          </a:p>
        </p:txBody>
      </p:sp>
    </p:spTree>
    <p:extLst>
      <p:ext uri="{BB962C8B-B14F-4D97-AF65-F5344CB8AC3E}">
        <p14:creationId xmlns:p14="http://schemas.microsoft.com/office/powerpoint/2010/main" val="895031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7BA562C-D5A5-46ED-8C0C-B321BB362AE4}" type="slidenum">
              <a:rPr lang="en-US" smtClean="0"/>
              <a:pPr/>
              <a:t>26</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a:buFontTx/>
              <a:buChar char="•"/>
            </a:pPr>
            <a:endParaRPr lang="en-US" dirty="0" smtClean="0"/>
          </a:p>
        </p:txBody>
      </p:sp>
    </p:spTree>
    <p:extLst>
      <p:ext uri="{BB962C8B-B14F-4D97-AF65-F5344CB8AC3E}">
        <p14:creationId xmlns:p14="http://schemas.microsoft.com/office/powerpoint/2010/main" val="895031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7BA562C-D5A5-46ED-8C0C-B321BB362AE4}" type="slidenum">
              <a:rPr lang="en-US" smtClean="0"/>
              <a:pPr/>
              <a:t>27</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a:buFontTx/>
              <a:buChar char="•"/>
            </a:pPr>
            <a:endParaRPr lang="en-US" dirty="0" smtClean="0"/>
          </a:p>
        </p:txBody>
      </p:sp>
    </p:spTree>
    <p:extLst>
      <p:ext uri="{BB962C8B-B14F-4D97-AF65-F5344CB8AC3E}">
        <p14:creationId xmlns:p14="http://schemas.microsoft.com/office/powerpoint/2010/main" val="39383223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9E6"/>
        </a:solidFill>
        <a:effectLst/>
      </p:bgPr>
    </p:bg>
    <p:spTree>
      <p:nvGrpSpPr>
        <p:cNvPr id="1" name=""/>
        <p:cNvGrpSpPr/>
        <p:nvPr/>
      </p:nvGrpSpPr>
      <p:grpSpPr>
        <a:xfrm>
          <a:off x="0" y="0"/>
          <a:ext cx="0" cy="0"/>
          <a:chOff x="0" y="0"/>
          <a:chExt cx="0" cy="0"/>
        </a:xfrm>
      </p:grpSpPr>
      <p:pic>
        <p:nvPicPr>
          <p:cNvPr id="4" name="Picture 2" descr="Picture1"/>
          <p:cNvPicPr>
            <a:picLocks noChangeAspect="1" noChangeArrowheads="1"/>
          </p:cNvPicPr>
          <p:nvPr/>
        </p:nvPicPr>
        <p:blipFill>
          <a:blip r:embed="rId2" cstate="print"/>
          <a:srcRect/>
          <a:stretch>
            <a:fillRect/>
          </a:stretch>
        </p:blipFill>
        <p:spPr bwMode="auto">
          <a:xfrm>
            <a:off x="-4763" y="-4763"/>
            <a:ext cx="9155113" cy="6869113"/>
          </a:xfrm>
          <a:prstGeom prst="rect">
            <a:avLst/>
          </a:prstGeom>
          <a:noFill/>
          <a:ln w="9525">
            <a:noFill/>
            <a:miter lim="800000"/>
            <a:headEnd/>
            <a:tailEnd/>
          </a:ln>
        </p:spPr>
      </p:pic>
      <p:sp>
        <p:nvSpPr>
          <p:cNvPr id="5" name="Line 5"/>
          <p:cNvSpPr>
            <a:spLocks noChangeShapeType="1"/>
          </p:cNvSpPr>
          <p:nvPr/>
        </p:nvSpPr>
        <p:spPr bwMode="auto">
          <a:xfrm>
            <a:off x="0" y="990600"/>
            <a:ext cx="9144000" cy="0"/>
          </a:xfrm>
          <a:prstGeom prst="line">
            <a:avLst/>
          </a:prstGeom>
          <a:noFill/>
          <a:ln w="50800">
            <a:solidFill>
              <a:schemeClr val="tx1"/>
            </a:solidFill>
            <a:round/>
            <a:headEnd/>
            <a:tailEnd/>
          </a:ln>
          <a:effectLst/>
        </p:spPr>
        <p:txBody>
          <a:bodyPr wrap="none" anchor="ctr"/>
          <a:lstStyle/>
          <a:p>
            <a:pPr>
              <a:defRPr/>
            </a:pPr>
            <a:endParaRPr lang="en-US"/>
          </a:p>
        </p:txBody>
      </p:sp>
      <p:sp>
        <p:nvSpPr>
          <p:cNvPr id="6" name="Line 6"/>
          <p:cNvSpPr>
            <a:spLocks noChangeShapeType="1"/>
          </p:cNvSpPr>
          <p:nvPr/>
        </p:nvSpPr>
        <p:spPr bwMode="auto">
          <a:xfrm>
            <a:off x="0" y="5562600"/>
            <a:ext cx="9144000" cy="0"/>
          </a:xfrm>
          <a:prstGeom prst="line">
            <a:avLst/>
          </a:prstGeom>
          <a:noFill/>
          <a:ln w="25400">
            <a:solidFill>
              <a:schemeClr val="folHlink"/>
            </a:solidFill>
            <a:round/>
            <a:headEnd/>
            <a:tailEnd/>
          </a:ln>
          <a:effectLst/>
        </p:spPr>
        <p:txBody>
          <a:bodyPr wrap="none" anchor="ctr"/>
          <a:lstStyle/>
          <a:p>
            <a:pPr>
              <a:defRPr/>
            </a:pPr>
            <a:endParaRPr lang="en-US"/>
          </a:p>
        </p:txBody>
      </p:sp>
      <p:sp>
        <p:nvSpPr>
          <p:cNvPr id="7" name="Rectangle 7"/>
          <p:cNvSpPr>
            <a:spLocks noChangeArrowheads="1"/>
          </p:cNvSpPr>
          <p:nvPr/>
        </p:nvSpPr>
        <p:spPr bwMode="auto">
          <a:xfrm>
            <a:off x="0" y="6477000"/>
            <a:ext cx="914400" cy="381000"/>
          </a:xfrm>
          <a:prstGeom prst="rect">
            <a:avLst/>
          </a:prstGeom>
          <a:noFill/>
          <a:ln w="9525">
            <a:noFill/>
            <a:miter lim="800000"/>
            <a:headEnd/>
            <a:tailEnd/>
          </a:ln>
          <a:effectLst/>
        </p:spPr>
        <p:txBody>
          <a:bodyPr/>
          <a:lstStyle/>
          <a:p>
            <a:pPr algn="r">
              <a:defRPr/>
            </a:pPr>
            <a:endParaRPr lang="en-US" sz="1400">
              <a:latin typeface="Trebuchet MS" pitchFamily="34" charset="0"/>
            </a:endParaRPr>
          </a:p>
        </p:txBody>
      </p:sp>
      <p:sp>
        <p:nvSpPr>
          <p:cNvPr id="5123" name="Rectangle 3"/>
          <p:cNvSpPr>
            <a:spLocks noGrp="1" noChangeArrowheads="1"/>
          </p:cNvSpPr>
          <p:nvPr>
            <p:ph type="subTitle" idx="1"/>
          </p:nvPr>
        </p:nvSpPr>
        <p:spPr>
          <a:xfrm>
            <a:off x="3962400" y="5775325"/>
            <a:ext cx="4953000" cy="1025525"/>
          </a:xfrm>
        </p:spPr>
        <p:txBody>
          <a:bodyPr/>
          <a:lstStyle>
            <a:lvl1pPr marL="0" indent="0" algn="r">
              <a:buFont typeface="Wingdings" pitchFamily="2" charset="2"/>
              <a:buNone/>
              <a:defRPr sz="2000" b="0">
                <a:latin typeface="Times New Roman" pitchFamily="18" charset="0"/>
              </a:defRPr>
            </a:lvl1pPr>
          </a:lstStyle>
          <a:p>
            <a:r>
              <a:rPr lang="en-US"/>
              <a:t>Click to edit Subtitle</a:t>
            </a:r>
          </a:p>
        </p:txBody>
      </p:sp>
      <p:sp>
        <p:nvSpPr>
          <p:cNvPr id="5124" name="Rectangle 4"/>
          <p:cNvSpPr>
            <a:spLocks noGrp="1" noChangeArrowheads="1"/>
          </p:cNvSpPr>
          <p:nvPr>
            <p:ph type="ctrTitle"/>
          </p:nvPr>
        </p:nvSpPr>
        <p:spPr bwMode="auto">
          <a:xfrm>
            <a:off x="609600" y="1265238"/>
            <a:ext cx="8001000" cy="866775"/>
          </a:xfrm>
          <a:effectLst/>
        </p:spPr>
        <p:txBody>
          <a:bodyPr/>
          <a:lstStyle>
            <a:lvl1pPr algn="ctr">
              <a:defRPr sz="4800">
                <a:solidFill>
                  <a:schemeClr val="tx1"/>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7B0D7EE6-B65C-4A46-86A2-DB9D495D2A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0"/>
            <a:ext cx="213360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24840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E9CBF4F8-43C8-4209-BC73-0B4FBE6430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1C3F699F-1EE0-4751-8187-C6EEDF8FEBF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2AFA386D-66AF-465D-BDE6-0E8E600C052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F278CAB6-7ED5-4187-9377-AC9BDD9057A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en-US"/>
          </a:p>
        </p:txBody>
      </p:sp>
      <p:sp>
        <p:nvSpPr>
          <p:cNvPr id="8" name="Rectangle 5"/>
          <p:cNvSpPr>
            <a:spLocks noGrp="1" noChangeArrowheads="1"/>
          </p:cNvSpPr>
          <p:nvPr>
            <p:ph type="sldNum" sz="quarter" idx="11"/>
          </p:nvPr>
        </p:nvSpPr>
        <p:spPr>
          <a:ln/>
        </p:spPr>
        <p:txBody>
          <a:bodyPr/>
          <a:lstStyle>
            <a:lvl1pPr>
              <a:defRPr/>
            </a:lvl1pPr>
          </a:lstStyle>
          <a:p>
            <a:pPr>
              <a:defRPr/>
            </a:pPr>
            <a:fld id="{99BB8DCD-6EB8-49A5-9A69-562FA3A539A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en-US"/>
          </a:p>
        </p:txBody>
      </p:sp>
      <p:sp>
        <p:nvSpPr>
          <p:cNvPr id="4" name="Rectangle 5"/>
          <p:cNvSpPr>
            <a:spLocks noGrp="1" noChangeArrowheads="1"/>
          </p:cNvSpPr>
          <p:nvPr>
            <p:ph type="sldNum" sz="quarter" idx="11"/>
          </p:nvPr>
        </p:nvSpPr>
        <p:spPr>
          <a:ln/>
        </p:spPr>
        <p:txBody>
          <a:bodyPr/>
          <a:lstStyle>
            <a:lvl1pPr>
              <a:defRPr/>
            </a:lvl1pPr>
          </a:lstStyle>
          <a:p>
            <a:pPr>
              <a:defRPr/>
            </a:pPr>
            <a:fld id="{1444726E-DB05-406F-98F5-9E57969A6FF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a:p>
        </p:txBody>
      </p:sp>
      <p:sp>
        <p:nvSpPr>
          <p:cNvPr id="3" name="Rectangle 5"/>
          <p:cNvSpPr>
            <a:spLocks noGrp="1" noChangeArrowheads="1"/>
          </p:cNvSpPr>
          <p:nvPr>
            <p:ph type="sldNum" sz="quarter" idx="11"/>
          </p:nvPr>
        </p:nvSpPr>
        <p:spPr>
          <a:ln/>
        </p:spPr>
        <p:txBody>
          <a:bodyPr/>
          <a:lstStyle>
            <a:lvl1pPr>
              <a:defRPr/>
            </a:lvl1pPr>
          </a:lstStyle>
          <a:p>
            <a:pPr>
              <a:defRPr/>
            </a:pPr>
            <a:fld id="{E4AE3F3A-0F5B-431A-B4DF-5E649B821E0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746D1DFA-6B04-4D05-8559-6EFDB049452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36721F97-15C3-485A-AF55-55DAB20909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Pr>
        <a:solidFill>
          <a:srgbClr val="FFF9E6"/>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6324600"/>
            <a:ext cx="9144000" cy="533400"/>
          </a:xfrm>
          <a:prstGeom prst="rect">
            <a:avLst/>
          </a:prstGeom>
          <a:solidFill>
            <a:srgbClr val="CCCCCC"/>
          </a:solidFill>
          <a:ln w="9525">
            <a:noFill/>
            <a:miter lim="800000"/>
            <a:headEnd/>
            <a:tailEnd/>
          </a:ln>
          <a:effectLst/>
        </p:spPr>
        <p:txBody>
          <a:bodyPr wrap="none" anchor="ctr"/>
          <a:lstStyle/>
          <a:p>
            <a:pPr>
              <a:defRPr/>
            </a:pPr>
            <a:endParaRPr lang="en-US"/>
          </a:p>
        </p:txBody>
      </p:sp>
      <p:pic>
        <p:nvPicPr>
          <p:cNvPr id="1027" name="Picture 3" descr="Picture3"/>
          <p:cNvPicPr>
            <a:picLocks noChangeAspect="1" noChangeArrowheads="1"/>
          </p:cNvPicPr>
          <p:nvPr/>
        </p:nvPicPr>
        <p:blipFill>
          <a:blip r:embed="rId13" cstate="print"/>
          <a:srcRect/>
          <a:stretch>
            <a:fillRect/>
          </a:stretch>
        </p:blipFill>
        <p:spPr bwMode="auto">
          <a:xfrm>
            <a:off x="-4763" y="0"/>
            <a:ext cx="9155113" cy="6838950"/>
          </a:xfrm>
          <a:prstGeom prst="rect">
            <a:avLst/>
          </a:prstGeom>
          <a:noFill/>
          <a:ln w="9525">
            <a:noFill/>
            <a:miter lim="800000"/>
            <a:headEnd/>
            <a:tailEnd/>
          </a:ln>
        </p:spPr>
      </p:pic>
      <p:sp>
        <p:nvSpPr>
          <p:cNvPr id="4100" name="Rectangle 4"/>
          <p:cNvSpPr>
            <a:spLocks noGrp="1" noChangeArrowheads="1"/>
          </p:cNvSpPr>
          <p:nvPr>
            <p:ph type="ftr" sz="quarter" idx="3"/>
          </p:nvPr>
        </p:nvSpPr>
        <p:spPr bwMode="auto">
          <a:xfrm>
            <a:off x="4038600" y="6467475"/>
            <a:ext cx="5105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800">
                <a:latin typeface="+mj-lt"/>
              </a:defRPr>
            </a:lvl1pPr>
          </a:lstStyle>
          <a:p>
            <a:pPr>
              <a:defRPr/>
            </a:pPr>
            <a:endParaRPr lang="en-US"/>
          </a:p>
        </p:txBody>
      </p:sp>
      <p:sp>
        <p:nvSpPr>
          <p:cNvPr id="4101" name="Rectangle 5"/>
          <p:cNvSpPr>
            <a:spLocks noGrp="1" noChangeArrowheads="1"/>
          </p:cNvSpPr>
          <p:nvPr>
            <p:ph type="sldNum" sz="quarter" idx="4"/>
          </p:nvPr>
        </p:nvSpPr>
        <p:spPr bwMode="auto">
          <a:xfrm>
            <a:off x="8229600" y="6019800"/>
            <a:ext cx="9144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j-lt"/>
              </a:defRPr>
            </a:lvl1pPr>
          </a:lstStyle>
          <a:p>
            <a:pPr>
              <a:defRPr/>
            </a:pPr>
            <a:fld id="{9655D34C-58E0-457D-BCDC-AE4607F243F8}" type="slidenum">
              <a:rPr lang="en-US"/>
              <a:pPr>
                <a:defRPr/>
              </a:pPr>
              <a:t>‹#›</a:t>
            </a:fld>
            <a:endParaRPr lang="en-US"/>
          </a:p>
        </p:txBody>
      </p:sp>
      <p:sp>
        <p:nvSpPr>
          <p:cNvPr id="1030" name="Rectangle 6"/>
          <p:cNvSpPr>
            <a:spLocks noGrp="1" noChangeArrowheads="1"/>
          </p:cNvSpPr>
          <p:nvPr>
            <p:ph type="body" idx="1"/>
          </p:nvPr>
        </p:nvSpPr>
        <p:spPr bwMode="auto">
          <a:xfrm>
            <a:off x="457200" y="1295400"/>
            <a:ext cx="82296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3" name="Rectangle 7"/>
          <p:cNvSpPr>
            <a:spLocks noGrp="1" noChangeArrowheads="1"/>
          </p:cNvSpPr>
          <p:nvPr>
            <p:ph type="title"/>
          </p:nvPr>
        </p:nvSpPr>
        <p:spPr bwMode="white">
          <a:xfrm>
            <a:off x="152400" y="0"/>
            <a:ext cx="7772400" cy="1143000"/>
          </a:xfrm>
          <a:prstGeom prst="rect">
            <a:avLst/>
          </a:prstGeom>
          <a:noFill/>
          <a:ln w="9525">
            <a:noFill/>
            <a:miter lim="800000"/>
            <a:headEnd/>
            <a:tailEnd/>
          </a:ln>
          <a:effectLst>
            <a:outerShdw dist="17961"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4" name="Line 8"/>
          <p:cNvSpPr>
            <a:spLocks noChangeShapeType="1"/>
          </p:cNvSpPr>
          <p:nvPr/>
        </p:nvSpPr>
        <p:spPr bwMode="auto">
          <a:xfrm>
            <a:off x="0" y="990600"/>
            <a:ext cx="9144000" cy="0"/>
          </a:xfrm>
          <a:prstGeom prst="line">
            <a:avLst/>
          </a:prstGeom>
          <a:noFill/>
          <a:ln w="50800">
            <a:solidFill>
              <a:schemeClr val="tx1"/>
            </a:solidFill>
            <a:round/>
            <a:headEnd/>
            <a:tailEnd/>
          </a:ln>
          <a:effectLst/>
        </p:spPr>
        <p:txBody>
          <a:bodyPr wrap="none" anchor="ctr"/>
          <a:lstStyle/>
          <a:p>
            <a:pPr>
              <a:defRPr/>
            </a:pPr>
            <a:endParaRPr lang="en-US"/>
          </a:p>
        </p:txBody>
      </p:sp>
      <p:sp>
        <p:nvSpPr>
          <p:cNvPr id="4105" name="Line 9"/>
          <p:cNvSpPr>
            <a:spLocks noChangeShapeType="1"/>
          </p:cNvSpPr>
          <p:nvPr/>
        </p:nvSpPr>
        <p:spPr bwMode="auto">
          <a:xfrm>
            <a:off x="0" y="6324600"/>
            <a:ext cx="9144000" cy="0"/>
          </a:xfrm>
          <a:prstGeom prst="line">
            <a:avLst/>
          </a:prstGeom>
          <a:noFill/>
          <a:ln w="25400">
            <a:solidFill>
              <a:schemeClr val="folHlink"/>
            </a:solidFill>
            <a:round/>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0" fontAlgn="base" hangingPunct="0">
        <a:lnSpc>
          <a:spcPct val="110000"/>
        </a:lnSpc>
        <a:spcBef>
          <a:spcPct val="0"/>
        </a:spcBef>
        <a:spcAft>
          <a:spcPct val="0"/>
        </a:spcAft>
        <a:defRPr sz="4400" b="1">
          <a:solidFill>
            <a:schemeClr val="bg1"/>
          </a:solidFill>
          <a:latin typeface="+mj-lt"/>
          <a:ea typeface="+mj-ea"/>
          <a:cs typeface="+mj-cs"/>
        </a:defRPr>
      </a:lvl1pPr>
      <a:lvl2pPr algn="l" rtl="0" eaLnBrk="0" fontAlgn="base" hangingPunct="0">
        <a:lnSpc>
          <a:spcPct val="110000"/>
        </a:lnSpc>
        <a:spcBef>
          <a:spcPct val="0"/>
        </a:spcBef>
        <a:spcAft>
          <a:spcPct val="0"/>
        </a:spcAft>
        <a:defRPr sz="4400" b="1">
          <a:solidFill>
            <a:schemeClr val="bg1"/>
          </a:solidFill>
          <a:latin typeface="Times New Roman" pitchFamily="18" charset="0"/>
        </a:defRPr>
      </a:lvl2pPr>
      <a:lvl3pPr algn="l" rtl="0" eaLnBrk="0" fontAlgn="base" hangingPunct="0">
        <a:lnSpc>
          <a:spcPct val="110000"/>
        </a:lnSpc>
        <a:spcBef>
          <a:spcPct val="0"/>
        </a:spcBef>
        <a:spcAft>
          <a:spcPct val="0"/>
        </a:spcAft>
        <a:defRPr sz="4400" b="1">
          <a:solidFill>
            <a:schemeClr val="bg1"/>
          </a:solidFill>
          <a:latin typeface="Times New Roman" pitchFamily="18" charset="0"/>
        </a:defRPr>
      </a:lvl3pPr>
      <a:lvl4pPr algn="l" rtl="0" eaLnBrk="0" fontAlgn="base" hangingPunct="0">
        <a:lnSpc>
          <a:spcPct val="110000"/>
        </a:lnSpc>
        <a:spcBef>
          <a:spcPct val="0"/>
        </a:spcBef>
        <a:spcAft>
          <a:spcPct val="0"/>
        </a:spcAft>
        <a:defRPr sz="4400" b="1">
          <a:solidFill>
            <a:schemeClr val="bg1"/>
          </a:solidFill>
          <a:latin typeface="Times New Roman" pitchFamily="18" charset="0"/>
        </a:defRPr>
      </a:lvl4pPr>
      <a:lvl5pPr algn="l" rtl="0" eaLnBrk="0" fontAlgn="base" hangingPunct="0">
        <a:lnSpc>
          <a:spcPct val="110000"/>
        </a:lnSpc>
        <a:spcBef>
          <a:spcPct val="0"/>
        </a:spcBef>
        <a:spcAft>
          <a:spcPct val="0"/>
        </a:spcAft>
        <a:defRPr sz="4400" b="1">
          <a:solidFill>
            <a:schemeClr val="bg1"/>
          </a:solidFill>
          <a:latin typeface="Times New Roman" pitchFamily="18" charset="0"/>
        </a:defRPr>
      </a:lvl5pPr>
      <a:lvl6pPr marL="457200" algn="l" rtl="0" eaLnBrk="0" fontAlgn="base" hangingPunct="0">
        <a:lnSpc>
          <a:spcPct val="110000"/>
        </a:lnSpc>
        <a:spcBef>
          <a:spcPct val="0"/>
        </a:spcBef>
        <a:spcAft>
          <a:spcPct val="0"/>
        </a:spcAft>
        <a:defRPr sz="4400" b="1">
          <a:solidFill>
            <a:schemeClr val="bg1"/>
          </a:solidFill>
          <a:latin typeface="Times New Roman" pitchFamily="18" charset="0"/>
        </a:defRPr>
      </a:lvl6pPr>
      <a:lvl7pPr marL="914400" algn="l" rtl="0" eaLnBrk="0" fontAlgn="base" hangingPunct="0">
        <a:lnSpc>
          <a:spcPct val="110000"/>
        </a:lnSpc>
        <a:spcBef>
          <a:spcPct val="0"/>
        </a:spcBef>
        <a:spcAft>
          <a:spcPct val="0"/>
        </a:spcAft>
        <a:defRPr sz="4400" b="1">
          <a:solidFill>
            <a:schemeClr val="bg1"/>
          </a:solidFill>
          <a:latin typeface="Times New Roman" pitchFamily="18" charset="0"/>
        </a:defRPr>
      </a:lvl7pPr>
      <a:lvl8pPr marL="1371600" algn="l" rtl="0" eaLnBrk="0" fontAlgn="base" hangingPunct="0">
        <a:lnSpc>
          <a:spcPct val="110000"/>
        </a:lnSpc>
        <a:spcBef>
          <a:spcPct val="0"/>
        </a:spcBef>
        <a:spcAft>
          <a:spcPct val="0"/>
        </a:spcAft>
        <a:defRPr sz="4400" b="1">
          <a:solidFill>
            <a:schemeClr val="bg1"/>
          </a:solidFill>
          <a:latin typeface="Times New Roman" pitchFamily="18" charset="0"/>
        </a:defRPr>
      </a:lvl8pPr>
      <a:lvl9pPr marL="1828800" algn="l" rtl="0" eaLnBrk="0" fontAlgn="base" hangingPunct="0">
        <a:lnSpc>
          <a:spcPct val="110000"/>
        </a:lnSpc>
        <a:spcBef>
          <a:spcPct val="0"/>
        </a:spcBef>
        <a:spcAft>
          <a:spcPct val="0"/>
        </a:spcAft>
        <a:defRPr sz="4400" b="1">
          <a:solidFill>
            <a:schemeClr val="bg1"/>
          </a:solidFill>
          <a:latin typeface="Times New Roman" pitchFamily="18" charset="0"/>
        </a:defRPr>
      </a:lvl9pPr>
    </p:titleStyle>
    <p:bodyStyle>
      <a:lvl1pPr marL="225425" indent="-225425" algn="l" rtl="0" eaLnBrk="0" fontAlgn="base" hangingPunct="0">
        <a:spcBef>
          <a:spcPct val="20000"/>
        </a:spcBef>
        <a:spcAft>
          <a:spcPct val="0"/>
        </a:spcAft>
        <a:buClr>
          <a:schemeClr val="tx1"/>
        </a:buClr>
        <a:buSzPct val="50000"/>
        <a:buFont typeface="Wingdings" pitchFamily="2" charset="2"/>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b="1">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b="1">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b="1">
          <a:solidFill>
            <a:schemeClr val="tx1"/>
          </a:solidFill>
          <a:latin typeface="+mn-lt"/>
        </a:defRPr>
      </a:lvl4pPr>
      <a:lvl5pPr marL="2057400" indent="-228600" algn="l" rtl="0" eaLnBrk="0" fontAlgn="base" hangingPunct="0">
        <a:spcBef>
          <a:spcPct val="20000"/>
        </a:spcBef>
        <a:spcAft>
          <a:spcPct val="0"/>
        </a:spcAft>
        <a:buClr>
          <a:schemeClr val="tx1"/>
        </a:buClr>
        <a:buChar char="»"/>
        <a:defRPr b="1">
          <a:solidFill>
            <a:schemeClr val="tx1"/>
          </a:solidFill>
          <a:latin typeface="+mn-lt"/>
        </a:defRPr>
      </a:lvl5pPr>
      <a:lvl6pPr marL="2514600" indent="-228600" algn="l" rtl="0" eaLnBrk="0" fontAlgn="base" hangingPunct="0">
        <a:spcBef>
          <a:spcPct val="20000"/>
        </a:spcBef>
        <a:spcAft>
          <a:spcPct val="0"/>
        </a:spcAft>
        <a:buClr>
          <a:schemeClr val="tx1"/>
        </a:buClr>
        <a:buChar char="»"/>
        <a:defRPr b="1">
          <a:solidFill>
            <a:schemeClr val="tx1"/>
          </a:solidFill>
          <a:latin typeface="+mn-lt"/>
        </a:defRPr>
      </a:lvl6pPr>
      <a:lvl7pPr marL="2971800" indent="-228600" algn="l" rtl="0" eaLnBrk="0" fontAlgn="base" hangingPunct="0">
        <a:spcBef>
          <a:spcPct val="20000"/>
        </a:spcBef>
        <a:spcAft>
          <a:spcPct val="0"/>
        </a:spcAft>
        <a:buClr>
          <a:schemeClr val="tx1"/>
        </a:buClr>
        <a:buChar char="»"/>
        <a:defRPr b="1">
          <a:solidFill>
            <a:schemeClr val="tx1"/>
          </a:solidFill>
          <a:latin typeface="+mn-lt"/>
        </a:defRPr>
      </a:lvl7pPr>
      <a:lvl8pPr marL="3429000" indent="-228600" algn="l" rtl="0" eaLnBrk="0" fontAlgn="base" hangingPunct="0">
        <a:spcBef>
          <a:spcPct val="20000"/>
        </a:spcBef>
        <a:spcAft>
          <a:spcPct val="0"/>
        </a:spcAft>
        <a:buClr>
          <a:schemeClr val="tx1"/>
        </a:buClr>
        <a:buChar char="»"/>
        <a:defRPr b="1">
          <a:solidFill>
            <a:schemeClr val="tx1"/>
          </a:solidFill>
          <a:latin typeface="+mn-lt"/>
        </a:defRPr>
      </a:lvl8pPr>
      <a:lvl9pPr marL="3886200" indent="-228600" algn="l" rtl="0" eaLnBrk="0" fontAlgn="base" hangingPunct="0">
        <a:spcBef>
          <a:spcPct val="20000"/>
        </a:spcBef>
        <a:spcAft>
          <a:spcPct val="0"/>
        </a:spcAft>
        <a:buClr>
          <a:schemeClr val="tx1"/>
        </a:buClr>
        <a:buChar char="»"/>
        <a:defRPr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payscale.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ams.org/early-careers/"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7.jpg"/></Relationships>
</file>

<file path=ppt/slides/_rels/slide27.xml.rels><?xml version="1.0" encoding="UTF-8" standalone="yes"?>
<Relationships xmlns="http://schemas.openxmlformats.org/package/2006/relationships"><Relationship Id="rId3" Type="http://schemas.openxmlformats.org/officeDocument/2006/relationships/hyperlink" Target="http://www.ams.org/mathmoments"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81000" y="2409825"/>
            <a:ext cx="8305800" cy="866775"/>
          </a:xfrm>
          <a:effectLst>
            <a:outerShdw dist="17961" dir="2700000" algn="ctr" rotWithShape="0">
              <a:schemeClr val="tx1"/>
            </a:outerShdw>
          </a:effectLst>
        </p:spPr>
        <p:txBody>
          <a:bodyPr/>
          <a:lstStyle/>
          <a:p>
            <a:pPr>
              <a:defRPr/>
            </a:pPr>
            <a:r>
              <a:rPr lang="en-US" sz="4400" dirty="0" smtClean="0">
                <a:latin typeface="Arial" charset="0"/>
              </a:rPr>
              <a:t>WPI Mathematics Institute for Secondary Teaching</a:t>
            </a:r>
          </a:p>
        </p:txBody>
      </p:sp>
      <p:sp>
        <p:nvSpPr>
          <p:cNvPr id="3075" name="Text Box 4"/>
          <p:cNvSpPr txBox="1">
            <a:spLocks noChangeArrowheads="1"/>
          </p:cNvSpPr>
          <p:nvPr/>
        </p:nvSpPr>
        <p:spPr bwMode="auto">
          <a:xfrm>
            <a:off x="0" y="4114800"/>
            <a:ext cx="8915400" cy="830997"/>
          </a:xfrm>
          <a:prstGeom prst="rect">
            <a:avLst/>
          </a:prstGeom>
          <a:noFill/>
          <a:ln w="9525">
            <a:noFill/>
            <a:miter lim="800000"/>
            <a:headEnd/>
            <a:tailEnd/>
          </a:ln>
        </p:spPr>
        <p:txBody>
          <a:bodyPr>
            <a:spAutoFit/>
          </a:bodyPr>
          <a:lstStyle/>
          <a:p>
            <a:pPr algn="r"/>
            <a:r>
              <a:rPr lang="en-US" sz="2000" b="1" dirty="0">
                <a:solidFill>
                  <a:srgbClr val="800000"/>
                </a:solidFill>
                <a:latin typeface="Arial" charset="0"/>
              </a:rPr>
              <a:t>Prof. </a:t>
            </a:r>
            <a:r>
              <a:rPr lang="en-US" sz="2000" b="1" dirty="0" smtClean="0">
                <a:solidFill>
                  <a:srgbClr val="800000"/>
                </a:solidFill>
                <a:latin typeface="Arial" charset="0"/>
              </a:rPr>
              <a:t>Luca Capogna,  </a:t>
            </a:r>
            <a:r>
              <a:rPr lang="en-US" sz="2000" b="1" dirty="0">
                <a:solidFill>
                  <a:srgbClr val="800000"/>
                </a:solidFill>
                <a:latin typeface="Arial" charset="0"/>
              </a:rPr>
              <a:t>Department </a:t>
            </a:r>
            <a:r>
              <a:rPr lang="en-US" sz="2000" b="1" dirty="0" smtClean="0">
                <a:solidFill>
                  <a:srgbClr val="800000"/>
                </a:solidFill>
                <a:latin typeface="Arial" charset="0"/>
              </a:rPr>
              <a:t>Head</a:t>
            </a:r>
          </a:p>
          <a:p>
            <a:endParaRPr lang="en-US" sz="2800" dirty="0">
              <a:solidFill>
                <a:srgbClr val="800000"/>
              </a:solidFill>
            </a:endParaRPr>
          </a:p>
        </p:txBody>
      </p:sp>
      <p:sp>
        <p:nvSpPr>
          <p:cNvPr id="3076" name="Rectangle 5"/>
          <p:cNvSpPr>
            <a:spLocks noGrp="1" noChangeArrowheads="1"/>
          </p:cNvSpPr>
          <p:nvPr>
            <p:ph type="subTitle" idx="1"/>
          </p:nvPr>
        </p:nvSpPr>
        <p:spPr>
          <a:xfrm>
            <a:off x="3965825" y="5715000"/>
            <a:ext cx="4953000" cy="1025525"/>
          </a:xfrm>
        </p:spPr>
        <p:txBody>
          <a:bodyPr/>
          <a:lstStyle/>
          <a:p>
            <a:r>
              <a:rPr lang="en-US" sz="1400" dirty="0" smtClean="0"/>
              <a:t>MIST </a:t>
            </a:r>
          </a:p>
          <a:p>
            <a:r>
              <a:rPr lang="en-US" sz="1400" dirty="0" smtClean="0"/>
              <a:t>July 17, 2017</a:t>
            </a:r>
          </a:p>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1143000"/>
          </a:xfrm>
        </p:spPr>
        <p:txBody>
          <a:bodyPr/>
          <a:lstStyle/>
          <a:p>
            <a:r>
              <a:rPr lang="en-US" sz="4000" dirty="0" smtClean="0"/>
              <a:t>Math allows us to experience infinity</a:t>
            </a:r>
            <a:br>
              <a:rPr lang="en-US" sz="4000" dirty="0" smtClean="0"/>
            </a:br>
            <a:endParaRPr lang="en-US" sz="4000" dirty="0"/>
          </a:p>
        </p:txBody>
      </p:sp>
      <p:sp>
        <p:nvSpPr>
          <p:cNvPr id="5" name="TextBox 4"/>
          <p:cNvSpPr txBox="1"/>
          <p:nvPr/>
        </p:nvSpPr>
        <p:spPr>
          <a:xfrm>
            <a:off x="533400" y="1066800"/>
            <a:ext cx="8047995" cy="3046988"/>
          </a:xfrm>
          <a:prstGeom prst="rect">
            <a:avLst/>
          </a:prstGeom>
          <a:noFill/>
        </p:spPr>
        <p:txBody>
          <a:bodyPr wrap="square" rtlCol="0">
            <a:spAutoFit/>
          </a:bodyPr>
          <a:lstStyle/>
          <a:p>
            <a:pPr algn="l"/>
            <a:endParaRPr lang="en-US" dirty="0" smtClean="0"/>
          </a:p>
          <a:p>
            <a:pPr algn="l"/>
            <a:endParaRPr lang="en-US" dirty="0"/>
          </a:p>
          <a:p>
            <a:pPr algn="l"/>
            <a:r>
              <a:rPr lang="en-US" dirty="0" smtClean="0"/>
              <a:t>This number </a:t>
            </a:r>
            <a:r>
              <a:rPr lang="en-US" b="1" dirty="0"/>
              <a:t>0.12345678910111213…</a:t>
            </a:r>
            <a:r>
              <a:rPr lang="en-US" b="1" dirty="0" smtClean="0"/>
              <a:t>.  </a:t>
            </a:r>
            <a:r>
              <a:rPr lang="en-US" dirty="0" smtClean="0"/>
              <a:t>contains any discrete data imaginable. </a:t>
            </a:r>
          </a:p>
          <a:p>
            <a:pPr algn="l"/>
            <a:endParaRPr lang="en-US" dirty="0"/>
          </a:p>
          <a:p>
            <a:pPr algn="l"/>
            <a:r>
              <a:rPr lang="en-US" dirty="0" smtClean="0"/>
              <a:t>For instance </a:t>
            </a:r>
            <a:r>
              <a:rPr lang="mr-IN" dirty="0" smtClean="0"/>
              <a:t>…</a:t>
            </a:r>
            <a:r>
              <a:rPr lang="en-US" dirty="0"/>
              <a:t> </a:t>
            </a:r>
            <a:r>
              <a:rPr lang="en-US" dirty="0" smtClean="0"/>
              <a:t>your SSN, all your credit card numbers</a:t>
            </a:r>
            <a:r>
              <a:rPr lang="en-US" dirty="0"/>
              <a:t> </a:t>
            </a:r>
            <a:r>
              <a:rPr lang="mr-IN" dirty="0" smtClean="0"/>
              <a:t>…</a:t>
            </a:r>
            <a:r>
              <a:rPr lang="en-US" dirty="0" smtClean="0"/>
              <a:t>.</a:t>
            </a:r>
          </a:p>
          <a:p>
            <a:pPr algn="l"/>
            <a:endParaRPr lang="en-US" dirty="0" smtClean="0"/>
          </a:p>
          <a:p>
            <a:pPr algn="l"/>
            <a:endParaRPr lang="en-US" dirty="0"/>
          </a:p>
        </p:txBody>
      </p:sp>
      <p:pic>
        <p:nvPicPr>
          <p:cNvPr id="3" name="Picture 2" descr="imgr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3429000"/>
            <a:ext cx="5105400" cy="2857500"/>
          </a:xfrm>
          <a:prstGeom prst="rect">
            <a:avLst/>
          </a:prstGeom>
        </p:spPr>
      </p:pic>
    </p:spTree>
    <p:extLst>
      <p:ext uri="{BB962C8B-B14F-4D97-AF65-F5344CB8AC3E}">
        <p14:creationId xmlns:p14="http://schemas.microsoft.com/office/powerpoint/2010/main" val="1688755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1143000"/>
          </a:xfrm>
        </p:spPr>
        <p:txBody>
          <a:bodyPr/>
          <a:lstStyle/>
          <a:p>
            <a:r>
              <a:rPr lang="en-US" sz="4000" dirty="0" smtClean="0"/>
              <a:t>Math allows us to experience infinity</a:t>
            </a:r>
            <a:br>
              <a:rPr lang="en-US" sz="4000" dirty="0" smtClean="0"/>
            </a:br>
            <a:endParaRPr lang="en-US" sz="4000" dirty="0"/>
          </a:p>
        </p:txBody>
      </p:sp>
      <p:sp>
        <p:nvSpPr>
          <p:cNvPr id="5" name="TextBox 4"/>
          <p:cNvSpPr txBox="1"/>
          <p:nvPr/>
        </p:nvSpPr>
        <p:spPr>
          <a:xfrm>
            <a:off x="533400" y="1066800"/>
            <a:ext cx="8047995" cy="3416320"/>
          </a:xfrm>
          <a:prstGeom prst="rect">
            <a:avLst/>
          </a:prstGeom>
          <a:noFill/>
        </p:spPr>
        <p:txBody>
          <a:bodyPr wrap="square" rtlCol="0">
            <a:spAutoFit/>
          </a:bodyPr>
          <a:lstStyle/>
          <a:p>
            <a:pPr algn="l"/>
            <a:endParaRPr lang="en-US" dirty="0" smtClean="0"/>
          </a:p>
          <a:p>
            <a:pPr algn="l"/>
            <a:endParaRPr lang="en-US" dirty="0"/>
          </a:p>
          <a:p>
            <a:pPr algn="l"/>
            <a:endParaRPr lang="en-US" dirty="0"/>
          </a:p>
          <a:p>
            <a:pPr algn="l"/>
            <a:r>
              <a:rPr lang="en-US" dirty="0" smtClean="0"/>
              <a:t>This screenshot, is represented in the </a:t>
            </a:r>
            <a:r>
              <a:rPr lang="en-US" dirty="0" err="1" smtClean="0"/>
              <a:t>pdf</a:t>
            </a:r>
            <a:r>
              <a:rPr lang="en-US" dirty="0" smtClean="0"/>
              <a:t> file as a list of 0 and 1 and so it is encoded as a number which is contained in any normal number.</a:t>
            </a:r>
          </a:p>
          <a:p>
            <a:pPr algn="l"/>
            <a:endParaRPr lang="en-US" dirty="0"/>
          </a:p>
          <a:p>
            <a:pPr algn="l"/>
            <a:r>
              <a:rPr lang="en-US" dirty="0" smtClean="0"/>
              <a:t>Any image that can be represented in this way is contained in any </a:t>
            </a:r>
            <a:r>
              <a:rPr lang="en-US" b="1" dirty="0" smtClean="0"/>
              <a:t>normal</a:t>
            </a:r>
            <a:r>
              <a:rPr lang="en-US" dirty="0" smtClean="0"/>
              <a:t> number </a:t>
            </a:r>
            <a:r>
              <a:rPr lang="mr-IN" dirty="0" smtClean="0"/>
              <a:t>…</a:t>
            </a:r>
            <a:r>
              <a:rPr lang="en-US" dirty="0" smtClean="0"/>
              <a:t>.</a:t>
            </a:r>
          </a:p>
        </p:txBody>
      </p:sp>
    </p:spTree>
    <p:extLst>
      <p:ext uri="{BB962C8B-B14F-4D97-AF65-F5344CB8AC3E}">
        <p14:creationId xmlns:p14="http://schemas.microsoft.com/office/powerpoint/2010/main" val="104329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1143000"/>
          </a:xfrm>
        </p:spPr>
        <p:txBody>
          <a:bodyPr/>
          <a:lstStyle/>
          <a:p>
            <a:r>
              <a:rPr lang="en-US" sz="4000" dirty="0" smtClean="0"/>
              <a:t>Math allows us to experience infinity</a:t>
            </a:r>
            <a:br>
              <a:rPr lang="en-US" sz="4000" dirty="0" smtClean="0"/>
            </a:br>
            <a:endParaRPr lang="en-US" sz="4000" dirty="0"/>
          </a:p>
        </p:txBody>
      </p:sp>
      <p:pic>
        <p:nvPicPr>
          <p:cNvPr id="3" name="Picture 2"/>
          <p:cNvPicPr>
            <a:picLocks noChangeAspect="1"/>
          </p:cNvPicPr>
          <p:nvPr/>
        </p:nvPicPr>
        <p:blipFill>
          <a:blip r:embed="rId2"/>
          <a:stretch>
            <a:fillRect/>
          </a:stretch>
        </p:blipFill>
        <p:spPr>
          <a:xfrm>
            <a:off x="457200" y="1447800"/>
            <a:ext cx="2209800" cy="3437467"/>
          </a:xfrm>
          <a:prstGeom prst="rect">
            <a:avLst/>
          </a:prstGeom>
        </p:spPr>
      </p:pic>
      <p:sp>
        <p:nvSpPr>
          <p:cNvPr id="4" name="TextBox 3"/>
          <p:cNvSpPr txBox="1"/>
          <p:nvPr/>
        </p:nvSpPr>
        <p:spPr>
          <a:xfrm>
            <a:off x="2819400" y="2590800"/>
            <a:ext cx="5715000" cy="1200328"/>
          </a:xfrm>
          <a:prstGeom prst="rect">
            <a:avLst/>
          </a:prstGeom>
          <a:noFill/>
        </p:spPr>
        <p:txBody>
          <a:bodyPr wrap="square" rtlCol="0">
            <a:spAutoFit/>
          </a:bodyPr>
          <a:lstStyle/>
          <a:p>
            <a:pPr algn="l"/>
            <a:r>
              <a:rPr lang="en-US" dirty="0" smtClean="0"/>
              <a:t>This number </a:t>
            </a:r>
            <a:r>
              <a:rPr lang="en-US" b="1" dirty="0"/>
              <a:t>0.12345678910111213…</a:t>
            </a:r>
            <a:r>
              <a:rPr lang="en-US" b="1" dirty="0" smtClean="0"/>
              <a:t>. </a:t>
            </a:r>
            <a:r>
              <a:rPr lang="en-US" dirty="0" smtClean="0"/>
              <a:t>contains any possible picture of you as a baby</a:t>
            </a:r>
            <a:endParaRPr lang="en-US" dirty="0"/>
          </a:p>
        </p:txBody>
      </p:sp>
      <p:sp>
        <p:nvSpPr>
          <p:cNvPr id="6" name="TextBox 5"/>
          <p:cNvSpPr txBox="1"/>
          <p:nvPr/>
        </p:nvSpPr>
        <p:spPr>
          <a:xfrm>
            <a:off x="3276600" y="4267201"/>
            <a:ext cx="5566938" cy="461665"/>
          </a:xfrm>
          <a:prstGeom prst="rect">
            <a:avLst/>
          </a:prstGeom>
          <a:noFill/>
        </p:spPr>
        <p:txBody>
          <a:bodyPr wrap="square" rtlCol="0">
            <a:spAutoFit/>
          </a:bodyPr>
          <a:lstStyle/>
          <a:p>
            <a:pPr algn="l"/>
            <a:r>
              <a:rPr lang="mr-IN" dirty="0" smtClean="0"/>
              <a:t>…</a:t>
            </a:r>
            <a:r>
              <a:rPr lang="en-US" dirty="0" smtClean="0"/>
              <a:t> as well as all other babies in history</a:t>
            </a:r>
            <a:endParaRPr lang="en-US" dirty="0"/>
          </a:p>
        </p:txBody>
      </p:sp>
    </p:spTree>
    <p:extLst>
      <p:ext uri="{BB962C8B-B14F-4D97-AF65-F5344CB8AC3E}">
        <p14:creationId xmlns:p14="http://schemas.microsoft.com/office/powerpoint/2010/main" val="2566934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1143000"/>
          </a:xfrm>
        </p:spPr>
        <p:txBody>
          <a:bodyPr/>
          <a:lstStyle/>
          <a:p>
            <a:r>
              <a:rPr lang="en-US" sz="4000" dirty="0" smtClean="0"/>
              <a:t>Math allows us to experience infinity</a:t>
            </a:r>
            <a:br>
              <a:rPr lang="en-US" sz="4000" dirty="0" smtClean="0"/>
            </a:br>
            <a:endParaRPr lang="en-US" sz="4000" dirty="0"/>
          </a:p>
        </p:txBody>
      </p:sp>
      <p:sp>
        <p:nvSpPr>
          <p:cNvPr id="4" name="TextBox 3"/>
          <p:cNvSpPr txBox="1"/>
          <p:nvPr/>
        </p:nvSpPr>
        <p:spPr>
          <a:xfrm>
            <a:off x="4038600" y="1828800"/>
            <a:ext cx="4800600" cy="1938992"/>
          </a:xfrm>
          <a:prstGeom prst="rect">
            <a:avLst/>
          </a:prstGeom>
          <a:noFill/>
        </p:spPr>
        <p:txBody>
          <a:bodyPr wrap="square" rtlCol="0">
            <a:spAutoFit/>
          </a:bodyPr>
          <a:lstStyle/>
          <a:p>
            <a:pPr algn="l"/>
            <a:r>
              <a:rPr lang="en-US" dirty="0" smtClean="0"/>
              <a:t>This number </a:t>
            </a:r>
            <a:r>
              <a:rPr lang="en-US" b="1" dirty="0"/>
              <a:t>0.12345678910111213…</a:t>
            </a:r>
            <a:r>
              <a:rPr lang="en-US" b="1" dirty="0" smtClean="0"/>
              <a:t>. </a:t>
            </a:r>
            <a:r>
              <a:rPr lang="en-US" dirty="0" smtClean="0"/>
              <a:t>contains any possible sound, encoded as mp3 file. This means any performance of any song </a:t>
            </a:r>
            <a:r>
              <a:rPr lang="mr-IN" dirty="0" smtClean="0"/>
              <a:t>…</a:t>
            </a:r>
            <a:r>
              <a:rPr lang="en-US" dirty="0" smtClean="0"/>
              <a:t>. </a:t>
            </a:r>
            <a:endParaRPr lang="en-US" dirty="0"/>
          </a:p>
        </p:txBody>
      </p:sp>
      <p:sp>
        <p:nvSpPr>
          <p:cNvPr id="6" name="TextBox 5"/>
          <p:cNvSpPr txBox="1"/>
          <p:nvPr/>
        </p:nvSpPr>
        <p:spPr>
          <a:xfrm>
            <a:off x="3276600" y="4267201"/>
            <a:ext cx="5566938" cy="830997"/>
          </a:xfrm>
          <a:prstGeom prst="rect">
            <a:avLst/>
          </a:prstGeom>
          <a:noFill/>
        </p:spPr>
        <p:txBody>
          <a:bodyPr wrap="square" rtlCol="0">
            <a:spAutoFit/>
          </a:bodyPr>
          <a:lstStyle/>
          <a:p>
            <a:pPr algn="l"/>
            <a:r>
              <a:rPr lang="mr-IN" dirty="0" smtClean="0"/>
              <a:t>…</a:t>
            </a:r>
            <a:r>
              <a:rPr lang="en-US" dirty="0" smtClean="0"/>
              <a:t> any piece of music that has ever been written</a:t>
            </a:r>
            <a:endParaRPr lang="en-US" dirty="0"/>
          </a:p>
        </p:txBody>
      </p:sp>
      <p:pic>
        <p:nvPicPr>
          <p:cNvPr id="7" name="Picture 6"/>
          <p:cNvPicPr>
            <a:picLocks noChangeAspect="1"/>
          </p:cNvPicPr>
          <p:nvPr/>
        </p:nvPicPr>
        <p:blipFill>
          <a:blip r:embed="rId2"/>
          <a:stretch>
            <a:fillRect/>
          </a:stretch>
        </p:blipFill>
        <p:spPr>
          <a:xfrm>
            <a:off x="76200" y="1219200"/>
            <a:ext cx="3505200" cy="2324100"/>
          </a:xfrm>
          <a:prstGeom prst="rect">
            <a:avLst/>
          </a:prstGeom>
        </p:spPr>
      </p:pic>
      <p:sp>
        <p:nvSpPr>
          <p:cNvPr id="12" name="TextBox 11"/>
          <p:cNvSpPr txBox="1"/>
          <p:nvPr/>
        </p:nvSpPr>
        <p:spPr>
          <a:xfrm>
            <a:off x="1948" y="5567380"/>
            <a:ext cx="6604246" cy="461665"/>
          </a:xfrm>
          <a:prstGeom prst="rect">
            <a:avLst/>
          </a:prstGeom>
          <a:noFill/>
        </p:spPr>
        <p:txBody>
          <a:bodyPr wrap="none" rtlCol="0">
            <a:spAutoFit/>
          </a:bodyPr>
          <a:lstStyle/>
          <a:p>
            <a:r>
              <a:rPr lang="mr-IN" dirty="0" smtClean="0"/>
              <a:t>…</a:t>
            </a:r>
            <a:r>
              <a:rPr lang="en-US" dirty="0" smtClean="0"/>
              <a:t> Any tune you have ever whistled in the shower </a:t>
            </a:r>
            <a:r>
              <a:rPr lang="mr-IN" dirty="0" smtClean="0"/>
              <a:t>…</a:t>
            </a:r>
            <a:endParaRPr lang="en-US" dirty="0"/>
          </a:p>
        </p:txBody>
      </p:sp>
    </p:spTree>
    <p:extLst>
      <p:ext uri="{BB962C8B-B14F-4D97-AF65-F5344CB8AC3E}">
        <p14:creationId xmlns:p14="http://schemas.microsoft.com/office/powerpoint/2010/main" val="28594218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1143000"/>
          </a:xfrm>
        </p:spPr>
        <p:txBody>
          <a:bodyPr/>
          <a:lstStyle/>
          <a:p>
            <a:r>
              <a:rPr lang="en-US" sz="4000" dirty="0" smtClean="0"/>
              <a:t>Math allows us to experience infinity</a:t>
            </a:r>
            <a:br>
              <a:rPr lang="en-US" sz="4000" dirty="0" smtClean="0"/>
            </a:br>
            <a:endParaRPr lang="en-US" sz="4000" dirty="0"/>
          </a:p>
        </p:txBody>
      </p:sp>
      <p:sp>
        <p:nvSpPr>
          <p:cNvPr id="5" name="TextBox 4"/>
          <p:cNvSpPr txBox="1"/>
          <p:nvPr/>
        </p:nvSpPr>
        <p:spPr>
          <a:xfrm>
            <a:off x="533400" y="2362200"/>
            <a:ext cx="8047995" cy="2677656"/>
          </a:xfrm>
          <a:prstGeom prst="rect">
            <a:avLst/>
          </a:prstGeom>
          <a:noFill/>
        </p:spPr>
        <p:txBody>
          <a:bodyPr wrap="square" rtlCol="0">
            <a:spAutoFit/>
          </a:bodyPr>
          <a:lstStyle/>
          <a:p>
            <a:pPr algn="l"/>
            <a:r>
              <a:rPr lang="en-US" dirty="0" smtClean="0"/>
              <a:t> </a:t>
            </a:r>
          </a:p>
          <a:p>
            <a:pPr algn="l"/>
            <a:r>
              <a:rPr lang="en-US" dirty="0" smtClean="0"/>
              <a:t>Mathematicians can prove that </a:t>
            </a:r>
            <a:r>
              <a:rPr lang="en-US" b="1" dirty="0" smtClean="0"/>
              <a:t>ALMOST EVERY NUMBER </a:t>
            </a:r>
            <a:r>
              <a:rPr lang="en-US" dirty="0" smtClean="0"/>
              <a:t>(in a precise mathematical sense) has this property, but currently we do not have any algorithm to decide whether a given number, for instance </a:t>
            </a:r>
            <a:r>
              <a:rPr lang="el-GR" i="1" dirty="0" smtClean="0"/>
              <a:t>π</a:t>
            </a:r>
            <a:r>
              <a:rPr lang="en-US" i="1" dirty="0" smtClean="0"/>
              <a:t>, </a:t>
            </a:r>
            <a:r>
              <a:rPr lang="en-US" dirty="0" smtClean="0"/>
              <a:t>is normal or not.</a:t>
            </a:r>
          </a:p>
          <a:p>
            <a:pPr algn="l"/>
            <a:endParaRPr lang="en-US" dirty="0"/>
          </a:p>
          <a:p>
            <a:pPr algn="l"/>
            <a:endParaRPr lang="en-US" dirty="0" smtClean="0"/>
          </a:p>
        </p:txBody>
      </p:sp>
    </p:spTree>
    <p:extLst>
      <p:ext uri="{BB962C8B-B14F-4D97-AF65-F5344CB8AC3E}">
        <p14:creationId xmlns:p14="http://schemas.microsoft.com/office/powerpoint/2010/main" val="3890653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defRPr/>
            </a:pPr>
            <a:r>
              <a:rPr lang="en-US" dirty="0" smtClean="0"/>
              <a:t>Why study Mathematics?</a:t>
            </a:r>
          </a:p>
        </p:txBody>
      </p:sp>
      <p:sp>
        <p:nvSpPr>
          <p:cNvPr id="6147" name="Rectangle 3"/>
          <p:cNvSpPr>
            <a:spLocks noGrp="1" noChangeArrowheads="1"/>
          </p:cNvSpPr>
          <p:nvPr>
            <p:ph type="body" idx="1"/>
          </p:nvPr>
        </p:nvSpPr>
        <p:spPr>
          <a:xfrm>
            <a:off x="381000" y="1295400"/>
            <a:ext cx="8458200" cy="4800600"/>
          </a:xfrm>
        </p:spPr>
        <p:txBody>
          <a:bodyPr/>
          <a:lstStyle/>
          <a:p>
            <a:pPr marL="0" indent="0">
              <a:lnSpc>
                <a:spcPct val="150000"/>
              </a:lnSpc>
              <a:buNone/>
            </a:pPr>
            <a:r>
              <a:rPr lang="en-US" sz="2400" dirty="0" smtClean="0">
                <a:solidFill>
                  <a:srgbClr val="0070C0"/>
                </a:solidFill>
              </a:rPr>
              <a:t>In 1960 Physics Nobel prize </a:t>
            </a:r>
          </a:p>
          <a:p>
            <a:pPr marL="0" indent="0">
              <a:lnSpc>
                <a:spcPct val="150000"/>
              </a:lnSpc>
              <a:buNone/>
            </a:pPr>
            <a:r>
              <a:rPr lang="en-US" sz="2400" dirty="0" smtClean="0">
                <a:solidFill>
                  <a:srgbClr val="0070C0"/>
                </a:solidFill>
              </a:rPr>
              <a:t>Eugene Wigner wrote a famous</a:t>
            </a:r>
          </a:p>
          <a:p>
            <a:pPr marL="0" indent="0">
              <a:lnSpc>
                <a:spcPct val="150000"/>
              </a:lnSpc>
              <a:buNone/>
            </a:pPr>
            <a:r>
              <a:rPr lang="en-US" sz="2400" dirty="0" smtClean="0">
                <a:solidFill>
                  <a:srgbClr val="0070C0"/>
                </a:solidFill>
              </a:rPr>
              <a:t> article in which he observed how </a:t>
            </a:r>
          </a:p>
          <a:p>
            <a:pPr marL="0" indent="0">
              <a:lnSpc>
                <a:spcPct val="150000"/>
              </a:lnSpc>
              <a:buNone/>
            </a:pPr>
            <a:r>
              <a:rPr lang="en-US" sz="2400" dirty="0" smtClean="0">
                <a:solidFill>
                  <a:srgbClr val="0070C0"/>
                </a:solidFill>
              </a:rPr>
              <a:t>Mathematical Structures used to </a:t>
            </a:r>
          </a:p>
          <a:p>
            <a:pPr marL="0" indent="0">
              <a:lnSpc>
                <a:spcPct val="150000"/>
              </a:lnSpc>
              <a:buNone/>
            </a:pPr>
            <a:r>
              <a:rPr lang="en-US" sz="2400" dirty="0">
                <a:solidFill>
                  <a:srgbClr val="0070C0"/>
                </a:solidFill>
              </a:rPr>
              <a:t>m</a:t>
            </a:r>
            <a:r>
              <a:rPr lang="en-US" sz="2400" dirty="0" smtClean="0">
                <a:solidFill>
                  <a:srgbClr val="0070C0"/>
                </a:solidFill>
              </a:rPr>
              <a:t>odel </a:t>
            </a:r>
            <a:r>
              <a:rPr lang="en-US" sz="2400" dirty="0">
                <a:solidFill>
                  <a:srgbClr val="0070C0"/>
                </a:solidFill>
              </a:rPr>
              <a:t>P</a:t>
            </a:r>
            <a:r>
              <a:rPr lang="en-US" sz="2400" dirty="0" smtClean="0">
                <a:solidFill>
                  <a:srgbClr val="0070C0"/>
                </a:solidFill>
              </a:rPr>
              <a:t>hysical </a:t>
            </a:r>
            <a:r>
              <a:rPr lang="en-US" sz="2400" dirty="0">
                <a:solidFill>
                  <a:srgbClr val="0070C0"/>
                </a:solidFill>
              </a:rPr>
              <a:t>T</a:t>
            </a:r>
            <a:r>
              <a:rPr lang="en-US" sz="2400" dirty="0" smtClean="0">
                <a:solidFill>
                  <a:srgbClr val="0070C0"/>
                </a:solidFill>
              </a:rPr>
              <a:t>heories often</a:t>
            </a:r>
          </a:p>
          <a:p>
            <a:pPr marL="0" indent="0">
              <a:lnSpc>
                <a:spcPct val="150000"/>
              </a:lnSpc>
              <a:buNone/>
            </a:pPr>
            <a:r>
              <a:rPr lang="en-US" sz="2400" dirty="0" smtClean="0">
                <a:solidFill>
                  <a:srgbClr val="0070C0"/>
                </a:solidFill>
              </a:rPr>
              <a:t>(and </a:t>
            </a:r>
            <a:r>
              <a:rPr lang="en-US" sz="2400" dirty="0">
                <a:solidFill>
                  <a:srgbClr val="0070C0"/>
                </a:solidFill>
              </a:rPr>
              <a:t>i</a:t>
            </a:r>
            <a:r>
              <a:rPr lang="en-US" sz="2400" dirty="0" smtClean="0">
                <a:solidFill>
                  <a:srgbClr val="0070C0"/>
                </a:solidFill>
              </a:rPr>
              <a:t>nexplicably) lead to further</a:t>
            </a:r>
          </a:p>
          <a:p>
            <a:pPr marL="0" indent="0">
              <a:lnSpc>
                <a:spcPct val="150000"/>
              </a:lnSpc>
              <a:buNone/>
            </a:pPr>
            <a:r>
              <a:rPr lang="en-US" sz="2400" dirty="0">
                <a:solidFill>
                  <a:srgbClr val="0070C0"/>
                </a:solidFill>
              </a:rPr>
              <a:t>a</a:t>
            </a:r>
            <a:r>
              <a:rPr lang="en-US" sz="2400" dirty="0" smtClean="0">
                <a:solidFill>
                  <a:srgbClr val="0070C0"/>
                </a:solidFill>
              </a:rPr>
              <a:t>dvances in that theory.</a:t>
            </a:r>
          </a:p>
        </p:txBody>
      </p:sp>
      <p:pic>
        <p:nvPicPr>
          <p:cNvPr id="2" name="Picture 1" descr="3160130102_ftp_p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914400"/>
            <a:ext cx="3886200" cy="57150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imaging and math</a:t>
            </a:r>
            <a:endParaRPr lang="en-US" dirty="0"/>
          </a:p>
        </p:txBody>
      </p:sp>
      <p:sp>
        <p:nvSpPr>
          <p:cNvPr id="3" name="Content Placeholder 2"/>
          <p:cNvSpPr>
            <a:spLocks noGrp="1"/>
          </p:cNvSpPr>
          <p:nvPr>
            <p:ph idx="1"/>
          </p:nvPr>
        </p:nvSpPr>
        <p:spPr/>
        <p:txBody>
          <a:bodyPr/>
          <a:lstStyle/>
          <a:p>
            <a:r>
              <a:rPr lang="en-US" dirty="0" smtClean="0"/>
              <a:t>At the heart of every medical imaging technology is a sophisticated mathematical model of the measurement process and an algorithm to reconstruct an image from the data.</a:t>
            </a:r>
          </a:p>
          <a:p>
            <a:r>
              <a:rPr lang="en-US" dirty="0" smtClean="0"/>
              <a:t>Key Mathematical instrument is the inverse of the Radon Transform</a:t>
            </a:r>
            <a:endParaRPr lang="en-US" dirty="0"/>
          </a:p>
        </p:txBody>
      </p:sp>
    </p:spTree>
    <p:extLst>
      <p:ext uri="{BB962C8B-B14F-4D97-AF65-F5344CB8AC3E}">
        <p14:creationId xmlns:p14="http://schemas.microsoft.com/office/powerpoint/2010/main" val="36915418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Johann Radon (1887-</a:t>
            </a:r>
            <a:r>
              <a:rPr lang="en-US" dirty="0" smtClean="0"/>
              <a:t>1956)</a:t>
            </a:r>
            <a:endParaRPr lang="en-US" dirty="0"/>
          </a:p>
        </p:txBody>
      </p:sp>
      <p:sp>
        <p:nvSpPr>
          <p:cNvPr id="3" name="Content Placeholder 2"/>
          <p:cNvSpPr>
            <a:spLocks noGrp="1"/>
          </p:cNvSpPr>
          <p:nvPr>
            <p:ph idx="1"/>
          </p:nvPr>
        </p:nvSpPr>
        <p:spPr/>
        <p:txBody>
          <a:bodyPr/>
          <a:lstStyle/>
          <a:p>
            <a:pPr marL="0" indent="0">
              <a:buNone/>
            </a:pPr>
            <a:r>
              <a:rPr lang="en-US" dirty="0" smtClean="0"/>
              <a:t>Radon Transform introduced</a:t>
            </a:r>
          </a:p>
          <a:p>
            <a:pPr marL="0" indent="0">
              <a:buNone/>
            </a:pPr>
            <a:r>
              <a:rPr lang="en-US" dirty="0" smtClean="0"/>
              <a:t>In 1917. </a:t>
            </a:r>
            <a:r>
              <a:rPr lang="en-US" dirty="0"/>
              <a:t> </a:t>
            </a:r>
            <a:r>
              <a:rPr lang="en-US" dirty="0" smtClean="0"/>
              <a:t>A long time before </a:t>
            </a:r>
          </a:p>
          <a:p>
            <a:pPr marL="0" indent="0">
              <a:buNone/>
            </a:pPr>
            <a:r>
              <a:rPr lang="en-US" dirty="0" smtClean="0"/>
              <a:t>The technology for medical</a:t>
            </a:r>
          </a:p>
          <a:p>
            <a:pPr marL="0" indent="0">
              <a:buNone/>
            </a:pPr>
            <a:r>
              <a:rPr lang="en-US" dirty="0" smtClean="0"/>
              <a:t>Imaging was developed. </a:t>
            </a:r>
          </a:p>
          <a:p>
            <a:pPr marL="0" indent="0">
              <a:buNone/>
            </a:pPr>
            <a:endParaRPr lang="en-US" dirty="0"/>
          </a:p>
          <a:p>
            <a:pPr marL="0" indent="0">
              <a:buNone/>
            </a:pPr>
            <a:r>
              <a:rPr lang="en-US" dirty="0" smtClean="0"/>
              <a:t>This is an example of how </a:t>
            </a:r>
          </a:p>
          <a:p>
            <a:pPr marL="0" indent="0">
              <a:buNone/>
            </a:pPr>
            <a:r>
              <a:rPr lang="en-US" dirty="0" smtClean="0"/>
              <a:t>“pure” math becomes</a:t>
            </a:r>
          </a:p>
          <a:p>
            <a:pPr marL="0" indent="0">
              <a:buNone/>
            </a:pPr>
            <a:r>
              <a:rPr lang="en-US" dirty="0" smtClean="0"/>
              <a:t>“applied” math over centuries</a:t>
            </a:r>
          </a:p>
          <a:p>
            <a:pPr marL="0" indent="0">
              <a:buNone/>
            </a:pPr>
            <a:endParaRPr lang="en-US" dirty="0"/>
          </a:p>
        </p:txBody>
      </p:sp>
      <p:pic>
        <p:nvPicPr>
          <p:cNvPr id="4" name="Picture 3" descr="225px-Johann_Rad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200" y="1066800"/>
            <a:ext cx="2857500" cy="4902200"/>
          </a:xfrm>
          <a:prstGeom prst="rect">
            <a:avLst/>
          </a:prstGeom>
        </p:spPr>
      </p:pic>
    </p:spTree>
    <p:extLst>
      <p:ext uri="{BB962C8B-B14F-4D97-AF65-F5344CB8AC3E}">
        <p14:creationId xmlns:p14="http://schemas.microsoft.com/office/powerpoint/2010/main" val="2763252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defRPr/>
            </a:pPr>
            <a:r>
              <a:rPr lang="en-US" dirty="0" smtClean="0"/>
              <a:t>Why study Mathematics?</a:t>
            </a:r>
          </a:p>
        </p:txBody>
      </p:sp>
      <p:sp>
        <p:nvSpPr>
          <p:cNvPr id="6147" name="Rectangle 3"/>
          <p:cNvSpPr>
            <a:spLocks noGrp="1" noChangeArrowheads="1"/>
          </p:cNvSpPr>
          <p:nvPr>
            <p:ph type="body" idx="1"/>
          </p:nvPr>
        </p:nvSpPr>
        <p:spPr>
          <a:xfrm>
            <a:off x="381000" y="1295400"/>
            <a:ext cx="8458200" cy="4800600"/>
          </a:xfrm>
        </p:spPr>
        <p:txBody>
          <a:bodyPr/>
          <a:lstStyle/>
          <a:p>
            <a:pPr>
              <a:lnSpc>
                <a:spcPct val="150000"/>
              </a:lnSpc>
            </a:pPr>
            <a:r>
              <a:rPr lang="en-US" sz="2400" dirty="0" smtClean="0">
                <a:solidFill>
                  <a:srgbClr val="002060"/>
                </a:solidFill>
              </a:rPr>
              <a:t>Because one is drawn to logical analysis, patterns and structure (you have the “math gene”).</a:t>
            </a:r>
          </a:p>
          <a:p>
            <a:pPr>
              <a:lnSpc>
                <a:spcPct val="150000"/>
              </a:lnSpc>
            </a:pPr>
            <a:r>
              <a:rPr lang="en-US" sz="2400" dirty="0" smtClean="0">
                <a:solidFill>
                  <a:srgbClr val="002060"/>
                </a:solidFill>
              </a:rPr>
              <a:t>Because it is a powerful and beautiful language that can be used to model and predict systems from biology, physics, engineering, …</a:t>
            </a:r>
          </a:p>
          <a:p>
            <a:pPr>
              <a:lnSpc>
                <a:spcPct val="150000"/>
              </a:lnSpc>
            </a:pPr>
            <a:r>
              <a:rPr lang="en-US" sz="2400" dirty="0" smtClean="0">
                <a:solidFill>
                  <a:srgbClr val="002060"/>
                </a:solidFill>
              </a:rPr>
              <a:t>Because it opens up a wide range of appealing job opportunities…</a:t>
            </a:r>
          </a:p>
        </p:txBody>
      </p:sp>
    </p:spTree>
    <p:extLst>
      <p:ext uri="{BB962C8B-B14F-4D97-AF65-F5344CB8AC3E}">
        <p14:creationId xmlns:p14="http://schemas.microsoft.com/office/powerpoint/2010/main" val="3547550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defRPr/>
            </a:pPr>
            <a:r>
              <a:rPr lang="en-US" dirty="0" smtClean="0"/>
              <a:t>Why study Mathematics?</a:t>
            </a:r>
          </a:p>
        </p:txBody>
      </p:sp>
      <p:sp>
        <p:nvSpPr>
          <p:cNvPr id="6147" name="Rectangle 3"/>
          <p:cNvSpPr>
            <a:spLocks noGrp="1" noChangeArrowheads="1"/>
          </p:cNvSpPr>
          <p:nvPr>
            <p:ph type="body" idx="1"/>
          </p:nvPr>
        </p:nvSpPr>
        <p:spPr>
          <a:xfrm>
            <a:off x="381000" y="1295400"/>
            <a:ext cx="8458200" cy="4800600"/>
          </a:xfrm>
        </p:spPr>
        <p:txBody>
          <a:bodyPr/>
          <a:lstStyle/>
          <a:p>
            <a:pPr marL="0" indent="0">
              <a:lnSpc>
                <a:spcPct val="150000"/>
              </a:lnSpc>
              <a:buNone/>
            </a:pPr>
            <a:r>
              <a:rPr lang="en-US" sz="2400" dirty="0" smtClean="0">
                <a:solidFill>
                  <a:srgbClr val="0070C0"/>
                </a:solidFill>
              </a:rPr>
              <a:t>Competitive</a:t>
            </a:r>
          </a:p>
          <a:p>
            <a:pPr marL="0" indent="0">
              <a:lnSpc>
                <a:spcPct val="150000"/>
              </a:lnSpc>
              <a:buNone/>
            </a:pPr>
            <a:r>
              <a:rPr lang="en-US" sz="2400" dirty="0" smtClean="0">
                <a:solidFill>
                  <a:srgbClr val="0070C0"/>
                </a:solidFill>
              </a:rPr>
              <a:t>Salaries</a:t>
            </a:r>
          </a:p>
        </p:txBody>
      </p:sp>
      <p:sp>
        <p:nvSpPr>
          <p:cNvPr id="3" name="TextBox 2"/>
          <p:cNvSpPr txBox="1"/>
          <p:nvPr/>
        </p:nvSpPr>
        <p:spPr>
          <a:xfrm>
            <a:off x="691152" y="4953000"/>
            <a:ext cx="1961883" cy="600164"/>
          </a:xfrm>
          <a:prstGeom prst="rect">
            <a:avLst/>
          </a:prstGeom>
          <a:noFill/>
        </p:spPr>
        <p:txBody>
          <a:bodyPr wrap="none" rtlCol="0">
            <a:spAutoFit/>
          </a:bodyPr>
          <a:lstStyle/>
          <a:p>
            <a:r>
              <a:rPr lang="en-US" sz="1100" dirty="0" smtClean="0"/>
              <a:t>Top Ten Majors </a:t>
            </a:r>
          </a:p>
          <a:p>
            <a:r>
              <a:rPr lang="en-US" sz="1100" dirty="0" smtClean="0"/>
              <a:t>by Salary potential.</a:t>
            </a:r>
          </a:p>
          <a:p>
            <a:r>
              <a:rPr lang="en-US" sz="1100" dirty="0" smtClean="0">
                <a:hlinkClick r:id="rId3"/>
              </a:rPr>
              <a:t>www.payscale.com</a:t>
            </a:r>
            <a:r>
              <a:rPr lang="en-US" sz="1100" dirty="0" smtClean="0"/>
              <a:t>  2015-2016</a:t>
            </a:r>
            <a:endParaRPr lang="en-US" sz="1100" dirty="0"/>
          </a:p>
        </p:txBody>
      </p:sp>
      <p:pic>
        <p:nvPicPr>
          <p:cNvPr id="4" name="Picture 3"/>
          <p:cNvPicPr>
            <a:picLocks noChangeAspect="1"/>
          </p:cNvPicPr>
          <p:nvPr/>
        </p:nvPicPr>
        <p:blipFill>
          <a:blip r:embed="rId4"/>
          <a:stretch>
            <a:fillRect/>
          </a:stretch>
        </p:blipFill>
        <p:spPr>
          <a:xfrm>
            <a:off x="2743200" y="990601"/>
            <a:ext cx="6365089" cy="4876800"/>
          </a:xfrm>
          <a:prstGeom prst="rect">
            <a:avLst/>
          </a:prstGeom>
        </p:spPr>
      </p:pic>
      <p:sp>
        <p:nvSpPr>
          <p:cNvPr id="5" name="TextBox 4"/>
          <p:cNvSpPr txBox="1"/>
          <p:nvPr/>
        </p:nvSpPr>
        <p:spPr>
          <a:xfrm>
            <a:off x="3733800" y="5867400"/>
            <a:ext cx="5314375" cy="461665"/>
          </a:xfrm>
          <a:prstGeom prst="rect">
            <a:avLst/>
          </a:prstGeom>
          <a:noFill/>
        </p:spPr>
        <p:txBody>
          <a:bodyPr wrap="none" rtlCol="0">
            <a:spAutoFit/>
          </a:bodyPr>
          <a:lstStyle/>
          <a:p>
            <a:r>
              <a:rPr lang="en-US" dirty="0" smtClean="0"/>
              <a:t>Statistics is #13, and Applied Math is #16</a:t>
            </a:r>
          </a:p>
        </p:txBody>
      </p:sp>
    </p:spTree>
    <p:extLst>
      <p:ext uri="{BB962C8B-B14F-4D97-AF65-F5344CB8AC3E}">
        <p14:creationId xmlns:p14="http://schemas.microsoft.com/office/powerpoint/2010/main" val="4049519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Goals of MIST</a:t>
            </a:r>
            <a:br>
              <a:rPr lang="en-US" dirty="0"/>
            </a:br>
            <a:endParaRPr lang="en-US" dirty="0"/>
          </a:p>
        </p:txBody>
      </p:sp>
      <p:sp>
        <p:nvSpPr>
          <p:cNvPr id="4" name="TextBox 3"/>
          <p:cNvSpPr txBox="1"/>
          <p:nvPr/>
        </p:nvSpPr>
        <p:spPr>
          <a:xfrm>
            <a:off x="381000" y="1600200"/>
            <a:ext cx="8153400" cy="2308324"/>
          </a:xfrm>
          <a:prstGeom prst="rect">
            <a:avLst/>
          </a:prstGeom>
          <a:noFill/>
        </p:spPr>
        <p:txBody>
          <a:bodyPr wrap="square" rtlCol="0">
            <a:spAutoFit/>
          </a:bodyPr>
          <a:lstStyle/>
          <a:p>
            <a:pPr algn="l"/>
            <a:r>
              <a:rPr lang="en-US" dirty="0" smtClean="0"/>
              <a:t>MIST is a collaborative workshop where high school math teachers, college math faculty and professional mathematicians working in industry </a:t>
            </a:r>
            <a:r>
              <a:rPr lang="en-US" dirty="0" smtClean="0">
                <a:solidFill>
                  <a:srgbClr val="FF0000"/>
                </a:solidFill>
              </a:rPr>
              <a:t>engage in a series of conversations and projects</a:t>
            </a:r>
            <a:r>
              <a:rPr lang="en-US" dirty="0" smtClean="0"/>
              <a:t> to  gain a better understanding about how high school mathematics has a pivot role in the job market today, and how it provides the foundation for college level mathematics.</a:t>
            </a:r>
            <a:endParaRPr lang="en-US" dirty="0"/>
          </a:p>
        </p:txBody>
      </p:sp>
    </p:spTree>
    <p:extLst>
      <p:ext uri="{BB962C8B-B14F-4D97-AF65-F5344CB8AC3E}">
        <p14:creationId xmlns:p14="http://schemas.microsoft.com/office/powerpoint/2010/main" val="26652325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Example: WPI grads</a:t>
            </a:r>
            <a:endParaRPr lang="en-US" dirty="0"/>
          </a:p>
        </p:txBody>
      </p:sp>
      <p:sp>
        <p:nvSpPr>
          <p:cNvPr id="3" name="Content Placeholder 2"/>
          <p:cNvSpPr>
            <a:spLocks noGrp="1"/>
          </p:cNvSpPr>
          <p:nvPr>
            <p:ph idx="1"/>
          </p:nvPr>
        </p:nvSpPr>
        <p:spPr>
          <a:xfrm>
            <a:off x="457200" y="2133600"/>
            <a:ext cx="8229600" cy="3962400"/>
          </a:xfrm>
        </p:spPr>
        <p:txBody>
          <a:bodyPr/>
          <a:lstStyle/>
          <a:p>
            <a:r>
              <a:rPr lang="en-US" dirty="0" smtClean="0"/>
              <a:t>WPI wide </a:t>
            </a:r>
            <a:r>
              <a:rPr lang="en-US" dirty="0" err="1" smtClean="0"/>
              <a:t>employement</a:t>
            </a:r>
            <a:r>
              <a:rPr lang="en-US" dirty="0" smtClean="0"/>
              <a:t> rate is 91.7%</a:t>
            </a:r>
          </a:p>
          <a:p>
            <a:r>
              <a:rPr lang="en-US" dirty="0" smtClean="0"/>
              <a:t>WPI wide BS grads salary: $66,805</a:t>
            </a:r>
          </a:p>
          <a:p>
            <a:r>
              <a:rPr lang="en-US" dirty="0" smtClean="0">
                <a:effectLst>
                  <a:glow rad="101600">
                    <a:schemeClr val="accent1">
                      <a:satMod val="175000"/>
                      <a:alpha val="40000"/>
                    </a:schemeClr>
                  </a:glow>
                </a:effectLst>
              </a:rPr>
              <a:t>Math Sciences grads: $68,000</a:t>
            </a:r>
            <a:endParaRPr lang="en-US" dirty="0">
              <a:effectLst>
                <a:glow rad="101600">
                  <a:schemeClr val="accent1">
                    <a:satMod val="175000"/>
                    <a:alpha val="40000"/>
                  </a:schemeClr>
                </a:glow>
              </a:effectLst>
            </a:endParaRPr>
          </a:p>
        </p:txBody>
      </p:sp>
    </p:spTree>
    <p:extLst>
      <p:ext uri="{BB962C8B-B14F-4D97-AF65-F5344CB8AC3E}">
        <p14:creationId xmlns:p14="http://schemas.microsoft.com/office/powerpoint/2010/main" val="24650522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t>Wall Street Journal Article</a:t>
            </a:r>
            <a:endParaRPr lang="en-US" b="1" dirty="0"/>
          </a:p>
        </p:txBody>
      </p:sp>
      <p:sp>
        <p:nvSpPr>
          <p:cNvPr id="3" name="Content Placeholder 2"/>
          <p:cNvSpPr>
            <a:spLocks noGrp="1"/>
          </p:cNvSpPr>
          <p:nvPr>
            <p:ph idx="1"/>
          </p:nvPr>
        </p:nvSpPr>
        <p:spPr>
          <a:xfrm>
            <a:off x="228600" y="1066800"/>
            <a:ext cx="8686800" cy="5334000"/>
          </a:xfrm>
        </p:spPr>
        <p:txBody>
          <a:bodyPr>
            <a:normAutofit fontScale="92500" lnSpcReduction="10000"/>
          </a:bodyPr>
          <a:lstStyle/>
          <a:p>
            <a:pPr>
              <a:buFont typeface="Wingdings" pitchFamily="2" charset="2"/>
              <a:buNone/>
              <a:defRPr/>
            </a:pPr>
            <a:r>
              <a:rPr lang="en-US" sz="3200" dirty="0" smtClean="0">
                <a:solidFill>
                  <a:srgbClr val="002060"/>
                </a:solidFill>
              </a:rPr>
              <a:t>2014 Ranking of the Best and Worst Jobs</a:t>
            </a:r>
          </a:p>
          <a:p>
            <a:pPr marL="514350" indent="-514350">
              <a:buFont typeface="Wingdings" pitchFamily="2" charset="2"/>
              <a:buNone/>
              <a:defRPr/>
            </a:pPr>
            <a:endParaRPr lang="en-US" sz="2400" dirty="0" smtClean="0">
              <a:solidFill>
                <a:srgbClr val="800000"/>
              </a:solidFill>
            </a:endParaRPr>
          </a:p>
          <a:p>
            <a:pPr marL="514350" indent="-514350">
              <a:buFont typeface="Wingdings" pitchFamily="2" charset="2"/>
              <a:buNone/>
              <a:defRPr/>
            </a:pPr>
            <a:r>
              <a:rPr lang="en-US" sz="2400" dirty="0">
                <a:solidFill>
                  <a:srgbClr val="800000"/>
                </a:solidFill>
              </a:rPr>
              <a:t>1</a:t>
            </a:r>
            <a:r>
              <a:rPr lang="en-US" sz="2800" dirty="0" smtClean="0">
                <a:solidFill>
                  <a:srgbClr val="800000"/>
                </a:solidFill>
              </a:rPr>
              <a:t>.	 MATHEMATICIAN</a:t>
            </a:r>
          </a:p>
          <a:p>
            <a:pPr marL="514350" indent="-514350">
              <a:buFont typeface="Wingdings" pitchFamily="2" charset="2"/>
              <a:buNone/>
              <a:defRPr/>
            </a:pPr>
            <a:r>
              <a:rPr lang="en-US" sz="2800" dirty="0" smtClean="0"/>
              <a:t>	Applies mathematical theories and formulas to teach or solve problems in a business,  educational, or  industrial climate. </a:t>
            </a:r>
          </a:p>
          <a:p>
            <a:pPr marL="514350" indent="-514350">
              <a:buFont typeface="Wingdings" pitchFamily="2" charset="2"/>
              <a:buNone/>
              <a:defRPr/>
            </a:pPr>
            <a:r>
              <a:rPr lang="en-US" sz="2800" dirty="0" smtClean="0">
                <a:solidFill>
                  <a:srgbClr val="800000"/>
                </a:solidFill>
              </a:rPr>
              <a:t>3.	STATISTICIAN</a:t>
            </a:r>
          </a:p>
          <a:p>
            <a:pPr marL="514350" indent="-514350">
              <a:buFont typeface="Wingdings" pitchFamily="2" charset="2"/>
              <a:buNone/>
              <a:defRPr/>
            </a:pPr>
            <a:r>
              <a:rPr lang="en-US" sz="2800" dirty="0" smtClean="0"/>
              <a:t>	Tabulates, analyzes, and interprets the numeric results of experiments and surveys. </a:t>
            </a:r>
          </a:p>
          <a:p>
            <a:pPr marL="514350" indent="-514350">
              <a:buNone/>
              <a:defRPr/>
            </a:pPr>
            <a:r>
              <a:rPr lang="en-US" sz="2800" dirty="0">
                <a:solidFill>
                  <a:srgbClr val="800000"/>
                </a:solidFill>
              </a:rPr>
              <a:t>4. 	ACTUARY</a:t>
            </a:r>
          </a:p>
          <a:p>
            <a:pPr marL="514350" indent="-514350">
              <a:buNone/>
              <a:defRPr/>
            </a:pPr>
            <a:r>
              <a:rPr lang="en-US" sz="2800" dirty="0"/>
              <a:t>	Interprets statistics to determine probabilities of accidents, sickness, death, &amp; property loss from theft &amp; natural disasters.</a:t>
            </a:r>
          </a:p>
          <a:p>
            <a:pPr marL="514350" indent="-514350">
              <a:buFont typeface="Wingdings" pitchFamily="2" charset="2"/>
              <a:buNone/>
              <a:defRPr/>
            </a:pPr>
            <a:endParaRPr lang="en-US" sz="2800" dirty="0" smtClean="0"/>
          </a:p>
        </p:txBody>
      </p:sp>
      <p:pic>
        <p:nvPicPr>
          <p:cNvPr id="5124" name="Content Placeholder 3" descr="Careercast.gif"/>
          <p:cNvPicPr>
            <a:picLocks noChangeAspect="1"/>
          </p:cNvPicPr>
          <p:nvPr/>
        </p:nvPicPr>
        <p:blipFill>
          <a:blip r:embed="rId2" cstate="print"/>
          <a:srcRect/>
          <a:stretch>
            <a:fillRect/>
          </a:stretch>
        </p:blipFill>
        <p:spPr bwMode="auto">
          <a:xfrm>
            <a:off x="5867400" y="1981200"/>
            <a:ext cx="2743200" cy="742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sz="half" idx="1"/>
          </p:nvPr>
        </p:nvSpPr>
        <p:spPr>
          <a:xfrm>
            <a:off x="304800" y="1752600"/>
            <a:ext cx="4267200" cy="3048000"/>
          </a:xfrm>
        </p:spPr>
        <p:txBody>
          <a:bodyPr/>
          <a:lstStyle/>
          <a:p>
            <a:r>
              <a:rPr lang="en-US" sz="2000" dirty="0" smtClean="0">
                <a:latin typeface="Arial" charset="0"/>
                <a:cs typeface="Arial" charset="0"/>
              </a:rPr>
              <a:t>Arts, entertainment, and recreation </a:t>
            </a:r>
          </a:p>
          <a:p>
            <a:r>
              <a:rPr lang="en-US" sz="2000" dirty="0" smtClean="0">
                <a:latin typeface="Arial" charset="0"/>
                <a:cs typeface="Arial" charset="0"/>
              </a:rPr>
              <a:t>Education </a:t>
            </a:r>
          </a:p>
          <a:p>
            <a:r>
              <a:rPr lang="en-US" sz="2000" dirty="0" smtClean="0">
                <a:latin typeface="Arial" charset="0"/>
                <a:cs typeface="Arial" charset="0"/>
              </a:rPr>
              <a:t>Finance and insurance </a:t>
            </a:r>
          </a:p>
          <a:p>
            <a:r>
              <a:rPr lang="en-US" sz="2000" dirty="0" smtClean="0">
                <a:latin typeface="Arial" charset="0"/>
                <a:cs typeface="Arial" charset="0"/>
              </a:rPr>
              <a:t>Government </a:t>
            </a:r>
          </a:p>
          <a:p>
            <a:r>
              <a:rPr lang="en-US" sz="2000" dirty="0" smtClean="0">
                <a:latin typeface="Arial" charset="0"/>
                <a:cs typeface="Arial" charset="0"/>
              </a:rPr>
              <a:t>Health care and social assistance </a:t>
            </a:r>
          </a:p>
          <a:p>
            <a:r>
              <a:rPr lang="en-US" sz="2000" dirty="0" smtClean="0">
                <a:latin typeface="Arial" charset="0"/>
                <a:cs typeface="Arial" charset="0"/>
              </a:rPr>
              <a:t>Information technology </a:t>
            </a:r>
          </a:p>
          <a:p>
            <a:r>
              <a:rPr lang="en-US" sz="2000" dirty="0" smtClean="0">
                <a:latin typeface="Arial" charset="0"/>
                <a:cs typeface="Arial" charset="0"/>
              </a:rPr>
              <a:t>Legal services </a:t>
            </a:r>
          </a:p>
          <a:p>
            <a:endParaRPr lang="en-US" sz="2000" dirty="0" smtClean="0">
              <a:latin typeface="Arial" charset="0"/>
              <a:cs typeface="Arial" charset="0"/>
            </a:endParaRPr>
          </a:p>
          <a:p>
            <a:pPr>
              <a:buNone/>
            </a:pPr>
            <a:endParaRPr lang="en-US" sz="2800" dirty="0" smtClean="0"/>
          </a:p>
          <a:p>
            <a:pPr>
              <a:buNone/>
            </a:pPr>
            <a:endParaRPr lang="en-US" sz="2800" dirty="0" smtClean="0"/>
          </a:p>
        </p:txBody>
      </p:sp>
      <p:sp>
        <p:nvSpPr>
          <p:cNvPr id="17412" name="Content Placeholder 4"/>
          <p:cNvSpPr>
            <a:spLocks noGrp="1"/>
          </p:cNvSpPr>
          <p:nvPr>
            <p:ph sz="half" idx="2"/>
          </p:nvPr>
        </p:nvSpPr>
        <p:spPr>
          <a:xfrm>
            <a:off x="4648200" y="1828800"/>
            <a:ext cx="4191000" cy="3276600"/>
          </a:xfrm>
        </p:spPr>
        <p:txBody>
          <a:bodyPr/>
          <a:lstStyle/>
          <a:p>
            <a:r>
              <a:rPr lang="en-US" sz="2000" dirty="0" smtClean="0">
                <a:latin typeface="Arial" charset="0"/>
                <a:cs typeface="Arial" charset="0"/>
              </a:rPr>
              <a:t>Management of companies &amp; enterprises </a:t>
            </a:r>
          </a:p>
          <a:p>
            <a:r>
              <a:rPr lang="en-US" sz="2000" dirty="0" smtClean="0">
                <a:latin typeface="Arial" charset="0"/>
                <a:cs typeface="Arial" charset="0"/>
              </a:rPr>
              <a:t>Manufacturing </a:t>
            </a:r>
          </a:p>
          <a:p>
            <a:r>
              <a:rPr lang="en-US" sz="2000" dirty="0" smtClean="0">
                <a:latin typeface="Arial" charset="0"/>
                <a:cs typeface="Arial" charset="0"/>
              </a:rPr>
              <a:t>Nonprofit </a:t>
            </a:r>
          </a:p>
          <a:p>
            <a:r>
              <a:rPr lang="en-US" sz="2000" dirty="0" smtClean="0">
                <a:latin typeface="Arial" charset="0"/>
                <a:cs typeface="Arial" charset="0"/>
              </a:rPr>
              <a:t>Other science and technology </a:t>
            </a:r>
          </a:p>
          <a:p>
            <a:r>
              <a:rPr lang="en-US" sz="2000" dirty="0" smtClean="0">
                <a:latin typeface="Arial" charset="0"/>
                <a:cs typeface="Arial" charset="0"/>
              </a:rPr>
              <a:t>Retail trade </a:t>
            </a:r>
          </a:p>
          <a:p>
            <a:r>
              <a:rPr lang="en-US" sz="2000" dirty="0" smtClean="0">
                <a:latin typeface="Arial" charset="0"/>
                <a:cs typeface="Arial" charset="0"/>
              </a:rPr>
              <a:t>Transportation &amp; warehousing </a:t>
            </a:r>
          </a:p>
          <a:p>
            <a:r>
              <a:rPr lang="en-US" sz="2000" dirty="0" smtClean="0">
                <a:latin typeface="Arial" charset="0"/>
                <a:cs typeface="Arial" charset="0"/>
              </a:rPr>
              <a:t>Utilities </a:t>
            </a:r>
          </a:p>
          <a:p>
            <a:endParaRPr lang="en-US" dirty="0" smtClean="0"/>
          </a:p>
        </p:txBody>
      </p:sp>
      <p:sp>
        <p:nvSpPr>
          <p:cNvPr id="17414" name="TextBox 6"/>
          <p:cNvSpPr txBox="1">
            <a:spLocks noChangeArrowheads="1"/>
          </p:cNvSpPr>
          <p:nvPr/>
        </p:nvSpPr>
        <p:spPr bwMode="auto">
          <a:xfrm>
            <a:off x="381000" y="4876800"/>
            <a:ext cx="5486400" cy="461665"/>
          </a:xfrm>
          <a:prstGeom prst="rect">
            <a:avLst/>
          </a:prstGeom>
          <a:noFill/>
          <a:ln w="9525">
            <a:noFill/>
            <a:miter lim="800000"/>
            <a:headEnd/>
            <a:tailEnd/>
          </a:ln>
        </p:spPr>
        <p:txBody>
          <a:bodyPr wrap="square">
            <a:spAutoFit/>
          </a:bodyPr>
          <a:lstStyle/>
          <a:p>
            <a:r>
              <a:rPr lang="en-US" sz="2400" b="1" dirty="0" smtClean="0">
                <a:solidFill>
                  <a:srgbClr val="B6270A"/>
                </a:solidFill>
                <a:hlinkClick r:id="rId3"/>
              </a:rPr>
              <a:t>http</a:t>
            </a:r>
            <a:r>
              <a:rPr lang="en-US" sz="2400" b="1" dirty="0">
                <a:solidFill>
                  <a:srgbClr val="B6270A"/>
                </a:solidFill>
                <a:hlinkClick r:id="rId3"/>
              </a:rPr>
              <a:t>://</a:t>
            </a:r>
            <a:r>
              <a:rPr lang="en-US" sz="2400" b="1" dirty="0" smtClean="0">
                <a:solidFill>
                  <a:srgbClr val="B6270A"/>
                </a:solidFill>
                <a:hlinkClick r:id="rId3"/>
              </a:rPr>
              <a:t>www.ams.org/early-careers/</a:t>
            </a:r>
            <a:r>
              <a:rPr lang="en-US" sz="2400" b="1" dirty="0" smtClean="0">
                <a:solidFill>
                  <a:srgbClr val="B6270A"/>
                </a:solidFill>
              </a:rPr>
              <a:t>  </a:t>
            </a:r>
            <a:endParaRPr lang="en-US" sz="2400" b="1" dirty="0">
              <a:solidFill>
                <a:srgbClr val="B6270A"/>
              </a:solidFill>
            </a:endParaRPr>
          </a:p>
        </p:txBody>
      </p:sp>
      <p:pic>
        <p:nvPicPr>
          <p:cNvPr id="8" name="Picture 4" descr="arc-header.gif"/>
          <p:cNvPicPr>
            <a:picLocks noChangeAspect="1"/>
          </p:cNvPicPr>
          <p:nvPr/>
        </p:nvPicPr>
        <p:blipFill>
          <a:blip r:embed="rId4" cstate="print"/>
          <a:srcRect/>
          <a:stretch>
            <a:fillRect/>
          </a:stretch>
        </p:blipFill>
        <p:spPr bwMode="auto">
          <a:xfrm>
            <a:off x="3276600" y="5486400"/>
            <a:ext cx="5410200" cy="550863"/>
          </a:xfrm>
          <a:prstGeom prst="rect">
            <a:avLst/>
          </a:prstGeom>
          <a:noFill/>
          <a:ln w="9525">
            <a:noFill/>
            <a:miter lim="800000"/>
            <a:headEnd/>
            <a:tailEnd/>
          </a:ln>
        </p:spPr>
      </p:pic>
      <p:sp>
        <p:nvSpPr>
          <p:cNvPr id="10" name="Rectangle 2"/>
          <p:cNvSpPr>
            <a:spLocks noGrp="1" noChangeArrowheads="1"/>
          </p:cNvSpPr>
          <p:nvPr>
            <p:ph type="title"/>
          </p:nvPr>
        </p:nvSpPr>
        <p:spPr>
          <a:xfrm>
            <a:off x="0" y="0"/>
            <a:ext cx="8458200" cy="1143000"/>
          </a:xfrm>
        </p:spPr>
        <p:txBody>
          <a:bodyPr/>
          <a:lstStyle/>
          <a:p>
            <a:pPr>
              <a:defRPr/>
            </a:pPr>
            <a:r>
              <a:rPr lang="en-US" dirty="0" smtClean="0"/>
              <a:t>Where do Mathematicians Work?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fade">
                                      <p:cBhvr>
                                        <p:cTn id="7" dur="2000"/>
                                        <p:tgtEl>
                                          <p:spTgt spid="174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Effect transition="in" filter="fade">
                                      <p:cBhvr>
                                        <p:cTn id="12" dur="2000"/>
                                        <p:tgtEl>
                                          <p:spTgt spid="17411">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7411">
                                            <p:txEl>
                                              <p:pRg st="1" end="1"/>
                                            </p:txEl>
                                          </p:spTgt>
                                        </p:tgtEl>
                                        <p:attrNameLst>
                                          <p:attrName>style.visibility</p:attrName>
                                        </p:attrNameLst>
                                      </p:cBhvr>
                                      <p:to>
                                        <p:strVal val="visible"/>
                                      </p:to>
                                    </p:set>
                                    <p:animEffect transition="in" filter="fade">
                                      <p:cBhvr>
                                        <p:cTn id="15" dur="2000"/>
                                        <p:tgtEl>
                                          <p:spTgt spid="17411">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7411">
                                            <p:txEl>
                                              <p:pRg st="2" end="2"/>
                                            </p:txEl>
                                          </p:spTgt>
                                        </p:tgtEl>
                                        <p:attrNameLst>
                                          <p:attrName>style.visibility</p:attrName>
                                        </p:attrNameLst>
                                      </p:cBhvr>
                                      <p:to>
                                        <p:strVal val="visible"/>
                                      </p:to>
                                    </p:set>
                                    <p:animEffect transition="in" filter="fade">
                                      <p:cBhvr>
                                        <p:cTn id="18" dur="2000"/>
                                        <p:tgtEl>
                                          <p:spTgt spid="17411">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7411">
                                            <p:txEl>
                                              <p:pRg st="3" end="3"/>
                                            </p:txEl>
                                          </p:spTgt>
                                        </p:tgtEl>
                                        <p:attrNameLst>
                                          <p:attrName>style.visibility</p:attrName>
                                        </p:attrNameLst>
                                      </p:cBhvr>
                                      <p:to>
                                        <p:strVal val="visible"/>
                                      </p:to>
                                    </p:set>
                                    <p:animEffect transition="in" filter="fade">
                                      <p:cBhvr>
                                        <p:cTn id="21" dur="2000"/>
                                        <p:tgtEl>
                                          <p:spTgt spid="17411">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7411">
                                            <p:txEl>
                                              <p:pRg st="4" end="4"/>
                                            </p:txEl>
                                          </p:spTgt>
                                        </p:tgtEl>
                                        <p:attrNameLst>
                                          <p:attrName>style.visibility</p:attrName>
                                        </p:attrNameLst>
                                      </p:cBhvr>
                                      <p:to>
                                        <p:strVal val="visible"/>
                                      </p:to>
                                    </p:set>
                                    <p:animEffect transition="in" filter="fade">
                                      <p:cBhvr>
                                        <p:cTn id="24" dur="2000"/>
                                        <p:tgtEl>
                                          <p:spTgt spid="17411">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Effect transition="in" filter="fade">
                                      <p:cBhvr>
                                        <p:cTn id="27" dur="2000"/>
                                        <p:tgtEl>
                                          <p:spTgt spid="17411">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7411">
                                            <p:txEl>
                                              <p:pRg st="6" end="6"/>
                                            </p:txEl>
                                          </p:spTgt>
                                        </p:tgtEl>
                                        <p:attrNameLst>
                                          <p:attrName>style.visibility</p:attrName>
                                        </p:attrNameLst>
                                      </p:cBhvr>
                                      <p:to>
                                        <p:strVal val="visible"/>
                                      </p:to>
                                    </p:set>
                                    <p:animEffect transition="in" filter="fade">
                                      <p:cBhvr>
                                        <p:cTn id="30" dur="2000"/>
                                        <p:tgtEl>
                                          <p:spTgt spid="17411">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7412">
                                            <p:txEl>
                                              <p:pRg st="0" end="0"/>
                                            </p:txEl>
                                          </p:spTgt>
                                        </p:tgtEl>
                                        <p:attrNameLst>
                                          <p:attrName>style.visibility</p:attrName>
                                        </p:attrNameLst>
                                      </p:cBhvr>
                                      <p:to>
                                        <p:strVal val="visible"/>
                                      </p:to>
                                    </p:set>
                                    <p:animEffect transition="in" filter="fade">
                                      <p:cBhvr>
                                        <p:cTn id="35" dur="2000"/>
                                        <p:tgtEl>
                                          <p:spTgt spid="17412">
                                            <p:txEl>
                                              <p:pRg st="0" end="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17412">
                                            <p:txEl>
                                              <p:pRg st="1" end="1"/>
                                            </p:txEl>
                                          </p:spTgt>
                                        </p:tgtEl>
                                        <p:attrNameLst>
                                          <p:attrName>style.visibility</p:attrName>
                                        </p:attrNameLst>
                                      </p:cBhvr>
                                      <p:to>
                                        <p:strVal val="visible"/>
                                      </p:to>
                                    </p:set>
                                    <p:animEffect transition="in" filter="fade">
                                      <p:cBhvr>
                                        <p:cTn id="38" dur="2000"/>
                                        <p:tgtEl>
                                          <p:spTgt spid="17412">
                                            <p:txEl>
                                              <p:pRg st="1" end="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17412">
                                            <p:txEl>
                                              <p:pRg st="2" end="2"/>
                                            </p:txEl>
                                          </p:spTgt>
                                        </p:tgtEl>
                                        <p:attrNameLst>
                                          <p:attrName>style.visibility</p:attrName>
                                        </p:attrNameLst>
                                      </p:cBhvr>
                                      <p:to>
                                        <p:strVal val="visible"/>
                                      </p:to>
                                    </p:set>
                                    <p:animEffect transition="in" filter="fade">
                                      <p:cBhvr>
                                        <p:cTn id="41" dur="2000"/>
                                        <p:tgtEl>
                                          <p:spTgt spid="17412">
                                            <p:txEl>
                                              <p:pRg st="2" end="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17412">
                                            <p:txEl>
                                              <p:pRg st="3" end="3"/>
                                            </p:txEl>
                                          </p:spTgt>
                                        </p:tgtEl>
                                        <p:attrNameLst>
                                          <p:attrName>style.visibility</p:attrName>
                                        </p:attrNameLst>
                                      </p:cBhvr>
                                      <p:to>
                                        <p:strVal val="visible"/>
                                      </p:to>
                                    </p:set>
                                    <p:animEffect transition="in" filter="fade">
                                      <p:cBhvr>
                                        <p:cTn id="44" dur="2000"/>
                                        <p:tgtEl>
                                          <p:spTgt spid="17412">
                                            <p:txEl>
                                              <p:pRg st="3" end="3"/>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17412">
                                            <p:txEl>
                                              <p:pRg st="4" end="4"/>
                                            </p:txEl>
                                          </p:spTgt>
                                        </p:tgtEl>
                                        <p:attrNameLst>
                                          <p:attrName>style.visibility</p:attrName>
                                        </p:attrNameLst>
                                      </p:cBhvr>
                                      <p:to>
                                        <p:strVal val="visible"/>
                                      </p:to>
                                    </p:set>
                                    <p:animEffect transition="in" filter="fade">
                                      <p:cBhvr>
                                        <p:cTn id="47" dur="2000"/>
                                        <p:tgtEl>
                                          <p:spTgt spid="17412">
                                            <p:txEl>
                                              <p:pRg st="4" end="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7412">
                                            <p:txEl>
                                              <p:pRg st="5" end="5"/>
                                            </p:txEl>
                                          </p:spTgt>
                                        </p:tgtEl>
                                        <p:attrNameLst>
                                          <p:attrName>style.visibility</p:attrName>
                                        </p:attrNameLst>
                                      </p:cBhvr>
                                      <p:to>
                                        <p:strVal val="visible"/>
                                      </p:to>
                                    </p:set>
                                    <p:animEffect transition="in" filter="fade">
                                      <p:cBhvr>
                                        <p:cTn id="50" dur="2000"/>
                                        <p:tgtEl>
                                          <p:spTgt spid="17412">
                                            <p:txEl>
                                              <p:pRg st="5" end="5"/>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7412">
                                            <p:txEl>
                                              <p:pRg st="6" end="6"/>
                                            </p:txEl>
                                          </p:spTgt>
                                        </p:tgtEl>
                                        <p:attrNameLst>
                                          <p:attrName>style.visibility</p:attrName>
                                        </p:attrNameLst>
                                      </p:cBhvr>
                                      <p:to>
                                        <p:strVal val="visible"/>
                                      </p:to>
                                    </p:set>
                                    <p:animEffect transition="in" filter="fade">
                                      <p:cBhvr>
                                        <p:cTn id="53" dur="2000"/>
                                        <p:tgtEl>
                                          <p:spTgt spid="17412">
                                            <p:txEl>
                                              <p:pRg st="6" end="6"/>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fade">
                                      <p:cBhvr>
                                        <p:cTn id="5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52400" y="0"/>
            <a:ext cx="8458200" cy="1143000"/>
          </a:xfrm>
        </p:spPr>
        <p:txBody>
          <a:bodyPr/>
          <a:lstStyle/>
          <a:p>
            <a:pPr>
              <a:defRPr/>
            </a:pPr>
            <a:r>
              <a:rPr lang="en-US" dirty="0" smtClean="0"/>
              <a:t>Mathematics and Big Data</a:t>
            </a:r>
          </a:p>
        </p:txBody>
      </p:sp>
      <p:sp>
        <p:nvSpPr>
          <p:cNvPr id="5123" name="Rectangle 3"/>
          <p:cNvSpPr>
            <a:spLocks noGrp="1" noChangeArrowheads="1"/>
          </p:cNvSpPr>
          <p:nvPr>
            <p:ph type="body" idx="1"/>
          </p:nvPr>
        </p:nvSpPr>
        <p:spPr>
          <a:xfrm>
            <a:off x="228600" y="1295400"/>
            <a:ext cx="8458200" cy="4800600"/>
          </a:xfrm>
        </p:spPr>
        <p:txBody>
          <a:bodyPr/>
          <a:lstStyle/>
          <a:p>
            <a:pPr>
              <a:lnSpc>
                <a:spcPct val="80000"/>
              </a:lnSpc>
              <a:buNone/>
            </a:pPr>
            <a:r>
              <a:rPr lang="en-US" sz="2800" dirty="0" smtClean="0">
                <a:solidFill>
                  <a:schemeClr val="hlink"/>
                </a:solidFill>
              </a:rPr>
              <a:t>Analysis of large sets of data, be they genetic markers (220 millions base pairs) or </a:t>
            </a:r>
            <a:r>
              <a:rPr lang="en-US" sz="2800" dirty="0">
                <a:solidFill>
                  <a:schemeClr val="hlink"/>
                </a:solidFill>
              </a:rPr>
              <a:t>N</a:t>
            </a:r>
            <a:r>
              <a:rPr lang="en-US" sz="2800" dirty="0" smtClean="0">
                <a:solidFill>
                  <a:schemeClr val="hlink"/>
                </a:solidFill>
              </a:rPr>
              <a:t>etflix </a:t>
            </a:r>
            <a:r>
              <a:rPr lang="en-US" sz="2800" dirty="0">
                <a:solidFill>
                  <a:schemeClr val="hlink"/>
                </a:solidFill>
              </a:rPr>
              <a:t>preferences (matrix composed of 50 millions rows and about 20,000 </a:t>
            </a:r>
            <a:r>
              <a:rPr lang="en-US" sz="2800" dirty="0" smtClean="0">
                <a:solidFill>
                  <a:schemeClr val="hlink"/>
                </a:solidFill>
              </a:rPr>
              <a:t>columns), is carried out through an intense use of mathematics and statistics. </a:t>
            </a:r>
            <a:r>
              <a:rPr lang="en-US" sz="2800" dirty="0" smtClean="0"/>
              <a:t>there is a need for mathematicians and statisticians who can develop tools for</a:t>
            </a:r>
          </a:p>
          <a:p>
            <a:pPr>
              <a:lnSpc>
                <a:spcPct val="80000"/>
              </a:lnSpc>
              <a:buFont typeface="Wingdings" pitchFamily="2" charset="2"/>
              <a:buNone/>
            </a:pPr>
            <a:r>
              <a:rPr lang="en-US" sz="2800" dirty="0" smtClean="0"/>
              <a:t>					   </a:t>
            </a:r>
          </a:p>
          <a:p>
            <a:pPr>
              <a:lnSpc>
                <a:spcPct val="80000"/>
              </a:lnSpc>
              <a:buFont typeface="Wingdings" pitchFamily="2" charset="2"/>
              <a:buNone/>
            </a:pPr>
            <a:r>
              <a:rPr lang="en-US" sz="2800" dirty="0" smtClean="0">
                <a:solidFill>
                  <a:schemeClr val="hlink"/>
                </a:solidFill>
              </a:rPr>
              <a:t>					   modeling, </a:t>
            </a:r>
          </a:p>
          <a:p>
            <a:pPr>
              <a:lnSpc>
                <a:spcPct val="80000"/>
              </a:lnSpc>
              <a:buFont typeface="Wingdings" pitchFamily="2" charset="2"/>
              <a:buNone/>
            </a:pPr>
            <a:r>
              <a:rPr lang="en-US" sz="2800" dirty="0" smtClean="0">
                <a:solidFill>
                  <a:schemeClr val="hlink"/>
                </a:solidFill>
              </a:rPr>
              <a:t>					   analysis,  and</a:t>
            </a:r>
          </a:p>
          <a:p>
            <a:pPr>
              <a:lnSpc>
                <a:spcPct val="80000"/>
              </a:lnSpc>
              <a:buFont typeface="Wingdings" pitchFamily="2" charset="2"/>
              <a:buNone/>
            </a:pPr>
            <a:r>
              <a:rPr lang="en-US" sz="2800" dirty="0" smtClean="0">
                <a:solidFill>
                  <a:schemeClr val="hlink"/>
                </a:solidFill>
              </a:rPr>
              <a:t>					   simulation</a:t>
            </a:r>
            <a:endParaRPr lang="en-US" sz="2800" dirty="0" smtClean="0"/>
          </a:p>
          <a:p>
            <a:pPr>
              <a:lnSpc>
                <a:spcPct val="80000"/>
              </a:lnSpc>
              <a:buFont typeface="Wingdings" pitchFamily="2" charset="2"/>
              <a:buNone/>
            </a:pPr>
            <a:endParaRPr lang="en-US" sz="2800" dirty="0" smtClean="0"/>
          </a:p>
          <a:p>
            <a:pPr>
              <a:lnSpc>
                <a:spcPct val="80000"/>
              </a:lnSpc>
              <a:buFont typeface="Wingdings" pitchFamily="2" charset="2"/>
              <a:buNone/>
            </a:pPr>
            <a:r>
              <a:rPr lang="en-US" sz="2800" dirty="0" smtClean="0"/>
              <a:t> </a:t>
            </a:r>
          </a:p>
        </p:txBody>
      </p:sp>
      <p:pic>
        <p:nvPicPr>
          <p:cNvPr id="5125" name="Picture 5" descr="efield"/>
          <p:cNvPicPr>
            <a:picLocks noChangeAspect="1" noChangeArrowheads="1"/>
          </p:cNvPicPr>
          <p:nvPr/>
        </p:nvPicPr>
        <p:blipFill>
          <a:blip r:embed="rId2" cstate="print"/>
          <a:srcRect/>
          <a:stretch>
            <a:fillRect/>
          </a:stretch>
        </p:blipFill>
        <p:spPr bwMode="auto">
          <a:xfrm>
            <a:off x="381000" y="3962400"/>
            <a:ext cx="27432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TextBox 6"/>
          <p:cNvSpPr txBox="1">
            <a:spLocks noChangeArrowheads="1"/>
          </p:cNvSpPr>
          <p:nvPr/>
        </p:nvSpPr>
        <p:spPr bwMode="auto">
          <a:xfrm>
            <a:off x="1676400" y="3352800"/>
            <a:ext cx="5637213" cy="1200328"/>
          </a:xfrm>
          <a:prstGeom prst="rect">
            <a:avLst/>
          </a:prstGeom>
          <a:noFill/>
          <a:ln w="9525">
            <a:noFill/>
            <a:miter lim="800000"/>
            <a:headEnd/>
            <a:tailEnd/>
          </a:ln>
        </p:spPr>
        <p:txBody>
          <a:bodyPr>
            <a:spAutoFit/>
          </a:bodyPr>
          <a:lstStyle/>
          <a:p>
            <a:r>
              <a:rPr lang="en-US" dirty="0"/>
              <a:t>100 powerful supercomputers perform geometrical, algebraic and calculus-based calculations to animate Pixar's characters. </a:t>
            </a:r>
            <a:endParaRPr lang="en-US" sz="2400" b="1" dirty="0" smtClean="0">
              <a:solidFill>
                <a:srgbClr val="C00000"/>
              </a:solidFill>
            </a:endParaRPr>
          </a:p>
        </p:txBody>
      </p:sp>
      <p:sp>
        <p:nvSpPr>
          <p:cNvPr id="12" name="Rectangle 2"/>
          <p:cNvSpPr>
            <a:spLocks noGrp="1" noChangeArrowheads="1"/>
          </p:cNvSpPr>
          <p:nvPr>
            <p:ph type="title"/>
          </p:nvPr>
        </p:nvSpPr>
        <p:spPr>
          <a:xfrm>
            <a:off x="0" y="0"/>
            <a:ext cx="8458200" cy="1143000"/>
          </a:xfrm>
        </p:spPr>
        <p:txBody>
          <a:bodyPr/>
          <a:lstStyle/>
          <a:p>
            <a:pPr>
              <a:defRPr/>
            </a:pPr>
            <a:r>
              <a:rPr lang="en-US" dirty="0" smtClean="0"/>
              <a:t>Mathematics in Entertainment</a:t>
            </a:r>
          </a:p>
        </p:txBody>
      </p:sp>
      <p:pic>
        <p:nvPicPr>
          <p:cNvPr id="2" name="Picture 1"/>
          <p:cNvPicPr>
            <a:picLocks noChangeAspect="1"/>
          </p:cNvPicPr>
          <p:nvPr/>
        </p:nvPicPr>
        <p:blipFill>
          <a:blip r:embed="rId3"/>
          <a:stretch>
            <a:fillRect/>
          </a:stretch>
        </p:blipFill>
        <p:spPr>
          <a:xfrm>
            <a:off x="2667000" y="1143000"/>
            <a:ext cx="3860800" cy="2108200"/>
          </a:xfrm>
          <a:prstGeom prst="rect">
            <a:avLst/>
          </a:prstGeom>
        </p:spPr>
      </p:pic>
    </p:spTree>
    <p:extLst>
      <p:ext uri="{BB962C8B-B14F-4D97-AF65-F5344CB8AC3E}">
        <p14:creationId xmlns:p14="http://schemas.microsoft.com/office/powerpoint/2010/main" val="399300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fade">
                                      <p:cBhvr>
                                        <p:cTn id="7" dur="20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TextBox 6"/>
          <p:cNvSpPr txBox="1">
            <a:spLocks noChangeArrowheads="1"/>
          </p:cNvSpPr>
          <p:nvPr/>
        </p:nvSpPr>
        <p:spPr bwMode="auto">
          <a:xfrm>
            <a:off x="1524000" y="4191000"/>
            <a:ext cx="5637213" cy="1938992"/>
          </a:xfrm>
          <a:prstGeom prst="rect">
            <a:avLst/>
          </a:prstGeom>
          <a:noFill/>
          <a:ln w="9525">
            <a:noFill/>
            <a:miter lim="800000"/>
            <a:headEnd/>
            <a:tailEnd/>
          </a:ln>
        </p:spPr>
        <p:txBody>
          <a:bodyPr>
            <a:spAutoFit/>
          </a:bodyPr>
          <a:lstStyle/>
          <a:p>
            <a:r>
              <a:rPr lang="en-US" dirty="0" smtClean="0"/>
              <a:t>Alex McAdams, a mathematician working at Disney Studios used math modeling and computational physics to do realistic hair simulations in the movies Tangled and Frozen</a:t>
            </a:r>
            <a:endParaRPr lang="en-US" sz="2400" b="1" dirty="0" smtClean="0">
              <a:solidFill>
                <a:srgbClr val="C00000"/>
              </a:solidFill>
            </a:endParaRPr>
          </a:p>
        </p:txBody>
      </p:sp>
      <p:sp>
        <p:nvSpPr>
          <p:cNvPr id="12" name="Rectangle 2"/>
          <p:cNvSpPr>
            <a:spLocks noGrp="1" noChangeArrowheads="1"/>
          </p:cNvSpPr>
          <p:nvPr>
            <p:ph type="title"/>
          </p:nvPr>
        </p:nvSpPr>
        <p:spPr>
          <a:xfrm>
            <a:off x="0" y="0"/>
            <a:ext cx="8458200" cy="1143000"/>
          </a:xfrm>
        </p:spPr>
        <p:txBody>
          <a:bodyPr/>
          <a:lstStyle/>
          <a:p>
            <a:pPr>
              <a:defRPr/>
            </a:pPr>
            <a:r>
              <a:rPr lang="en-US" dirty="0" smtClean="0"/>
              <a:t>Mathematics in Entertainment</a:t>
            </a:r>
          </a:p>
        </p:txBody>
      </p:sp>
      <p:pic>
        <p:nvPicPr>
          <p:cNvPr id="3" name="Picture 2" descr="Elsa screenshot_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1219200"/>
            <a:ext cx="4996164" cy="2949776"/>
          </a:xfrm>
          <a:prstGeom prst="rect">
            <a:avLst/>
          </a:prstGeom>
        </p:spPr>
      </p:pic>
    </p:spTree>
    <p:extLst>
      <p:ext uri="{BB962C8B-B14F-4D97-AF65-F5344CB8AC3E}">
        <p14:creationId xmlns:p14="http://schemas.microsoft.com/office/powerpoint/2010/main" val="657372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fade">
                                      <p:cBhvr>
                                        <p:cTn id="7" dur="20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TextBox 6"/>
          <p:cNvSpPr txBox="1">
            <a:spLocks noChangeArrowheads="1"/>
          </p:cNvSpPr>
          <p:nvPr/>
        </p:nvSpPr>
        <p:spPr bwMode="auto">
          <a:xfrm>
            <a:off x="1600200" y="3962400"/>
            <a:ext cx="5637213" cy="1569660"/>
          </a:xfrm>
          <a:prstGeom prst="rect">
            <a:avLst/>
          </a:prstGeom>
          <a:noFill/>
          <a:ln w="9525">
            <a:noFill/>
            <a:miter lim="800000"/>
            <a:headEnd/>
            <a:tailEnd/>
          </a:ln>
        </p:spPr>
        <p:txBody>
          <a:bodyPr>
            <a:spAutoFit/>
          </a:bodyPr>
          <a:lstStyle/>
          <a:p>
            <a:r>
              <a:rPr lang="en-US" dirty="0" smtClean="0"/>
              <a:t>The </a:t>
            </a:r>
            <a:r>
              <a:rPr lang="en-US" dirty="0"/>
              <a:t>laws of physics that </a:t>
            </a:r>
            <a:r>
              <a:rPr lang="en-US" dirty="0" smtClean="0"/>
              <a:t>describe the </a:t>
            </a:r>
            <a:r>
              <a:rPr lang="en-US" dirty="0"/>
              <a:t>dynamics of fabric movement </a:t>
            </a:r>
            <a:r>
              <a:rPr lang="en-US" dirty="0" smtClean="0"/>
              <a:t>are modeled by mathematicians and  used </a:t>
            </a:r>
            <a:r>
              <a:rPr lang="en-US" dirty="0"/>
              <a:t>in </a:t>
            </a:r>
            <a:r>
              <a:rPr lang="en-US" dirty="0" smtClean="0"/>
              <a:t>computer graphics and in animations.</a:t>
            </a:r>
            <a:endParaRPr lang="en-US" sz="2400" b="1" dirty="0" smtClean="0">
              <a:solidFill>
                <a:srgbClr val="C00000"/>
              </a:solidFill>
            </a:endParaRPr>
          </a:p>
        </p:txBody>
      </p:sp>
      <p:sp>
        <p:nvSpPr>
          <p:cNvPr id="12" name="Rectangle 2"/>
          <p:cNvSpPr>
            <a:spLocks noGrp="1" noChangeArrowheads="1"/>
          </p:cNvSpPr>
          <p:nvPr>
            <p:ph type="title"/>
          </p:nvPr>
        </p:nvSpPr>
        <p:spPr>
          <a:xfrm>
            <a:off x="0" y="0"/>
            <a:ext cx="8458200" cy="1143000"/>
          </a:xfrm>
        </p:spPr>
        <p:txBody>
          <a:bodyPr/>
          <a:lstStyle/>
          <a:p>
            <a:pPr>
              <a:defRPr/>
            </a:pPr>
            <a:r>
              <a:rPr lang="en-US" dirty="0"/>
              <a:t>Mathematics in </a:t>
            </a:r>
            <a:r>
              <a:rPr lang="en-US" dirty="0" smtClean="0"/>
              <a:t>Entertainment</a:t>
            </a:r>
          </a:p>
        </p:txBody>
      </p:sp>
      <p:pic>
        <p:nvPicPr>
          <p:cNvPr id="3" name="Picture 2" descr="ClothIntr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0" y="1219200"/>
            <a:ext cx="3798861" cy="2257308"/>
          </a:xfrm>
          <a:prstGeom prst="rect">
            <a:avLst/>
          </a:prstGeom>
        </p:spPr>
      </p:pic>
      <p:pic>
        <p:nvPicPr>
          <p:cNvPr id="4" name="Picture 3" descr="Chebyshev.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26124" y="3428999"/>
            <a:ext cx="2117876" cy="2876781"/>
          </a:xfrm>
          <a:prstGeom prst="rect">
            <a:avLst/>
          </a:prstGeom>
        </p:spPr>
      </p:pic>
      <p:sp>
        <p:nvSpPr>
          <p:cNvPr id="5" name="TextBox 4"/>
          <p:cNvSpPr txBox="1"/>
          <p:nvPr/>
        </p:nvSpPr>
        <p:spPr>
          <a:xfrm>
            <a:off x="7010400" y="3124200"/>
            <a:ext cx="2133600" cy="369332"/>
          </a:xfrm>
          <a:prstGeom prst="rect">
            <a:avLst/>
          </a:prstGeom>
          <a:noFill/>
        </p:spPr>
        <p:txBody>
          <a:bodyPr wrap="square" rtlCol="0">
            <a:spAutoFit/>
          </a:bodyPr>
          <a:lstStyle/>
          <a:p>
            <a:r>
              <a:rPr lang="en-US" sz="1800" dirty="0" err="1"/>
              <a:t>Pafnuty</a:t>
            </a:r>
            <a:r>
              <a:rPr lang="en-US" sz="1800" dirty="0"/>
              <a:t> </a:t>
            </a:r>
            <a:r>
              <a:rPr lang="en-US" sz="1800" dirty="0" err="1"/>
              <a:t>Chebyshev</a:t>
            </a:r>
            <a:endParaRPr lang="en-US" sz="1800" dirty="0"/>
          </a:p>
        </p:txBody>
      </p:sp>
    </p:spTree>
    <p:extLst>
      <p:ext uri="{BB962C8B-B14F-4D97-AF65-F5344CB8AC3E}">
        <p14:creationId xmlns:p14="http://schemas.microsoft.com/office/powerpoint/2010/main" val="275542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fade">
                                      <p:cBhvr>
                                        <p:cTn id="7" dur="20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sz="half" idx="1"/>
          </p:nvPr>
        </p:nvSpPr>
        <p:spPr>
          <a:xfrm>
            <a:off x="152400" y="1524000"/>
            <a:ext cx="4648200" cy="3657600"/>
          </a:xfrm>
        </p:spPr>
        <p:txBody>
          <a:bodyPr>
            <a:normAutofit/>
          </a:bodyPr>
          <a:lstStyle/>
          <a:p>
            <a:r>
              <a:rPr lang="en-US" sz="1800" dirty="0" smtClean="0">
                <a:latin typeface="Arial" charset="0"/>
                <a:cs typeface="Arial" charset="0"/>
              </a:rPr>
              <a:t>Automobile and aircraft design</a:t>
            </a:r>
          </a:p>
          <a:p>
            <a:r>
              <a:rPr lang="en-US" sz="1800" dirty="0" smtClean="0">
                <a:latin typeface="Arial" charset="0"/>
                <a:cs typeface="Arial" charset="0"/>
              </a:rPr>
              <a:t>Oil recovery </a:t>
            </a:r>
          </a:p>
          <a:p>
            <a:r>
              <a:rPr lang="en-US" sz="1800" dirty="0" smtClean="0">
                <a:latin typeface="Arial" charset="0"/>
                <a:cs typeface="Arial" charset="0"/>
              </a:rPr>
              <a:t>Understanding cardiovascular diseases</a:t>
            </a:r>
          </a:p>
          <a:p>
            <a:r>
              <a:rPr lang="en-US" sz="1800" dirty="0" smtClean="0">
                <a:latin typeface="Arial" charset="0"/>
                <a:cs typeface="Arial" charset="0"/>
              </a:rPr>
              <a:t>Understanding the spread of diseases</a:t>
            </a:r>
          </a:p>
          <a:p>
            <a:r>
              <a:rPr lang="en-US" sz="1800" dirty="0" smtClean="0">
                <a:latin typeface="Arial" charset="0"/>
                <a:cs typeface="Arial" charset="0"/>
              </a:rPr>
              <a:t>Bringing architectural design to reality</a:t>
            </a:r>
          </a:p>
          <a:p>
            <a:r>
              <a:rPr lang="en-US" sz="1800" dirty="0" smtClean="0">
                <a:latin typeface="Arial" charset="0"/>
                <a:cs typeface="Arial" charset="0"/>
              </a:rPr>
              <a:t>Understanding movement of bird flocks</a:t>
            </a:r>
          </a:p>
          <a:p>
            <a:r>
              <a:rPr lang="en-US" sz="1800" dirty="0" smtClean="0">
                <a:latin typeface="Arial" charset="0"/>
                <a:cs typeface="Arial" charset="0"/>
              </a:rPr>
              <a:t>Predicting climate and weather								</a:t>
            </a:r>
          </a:p>
        </p:txBody>
      </p:sp>
      <p:sp>
        <p:nvSpPr>
          <p:cNvPr id="17412" name="Content Placeholder 4"/>
          <p:cNvSpPr>
            <a:spLocks noGrp="1"/>
          </p:cNvSpPr>
          <p:nvPr>
            <p:ph sz="half" idx="2"/>
          </p:nvPr>
        </p:nvSpPr>
        <p:spPr>
          <a:xfrm>
            <a:off x="4572000" y="1524000"/>
            <a:ext cx="4572000" cy="3843338"/>
          </a:xfrm>
        </p:spPr>
        <p:txBody>
          <a:bodyPr>
            <a:normAutofit/>
          </a:bodyPr>
          <a:lstStyle/>
          <a:p>
            <a:r>
              <a:rPr lang="en-US" sz="1800" dirty="0" smtClean="0">
                <a:latin typeface="Arial" charset="0"/>
                <a:cs typeface="Arial" charset="0"/>
              </a:rPr>
              <a:t>Figuring out the best way to board an airplane </a:t>
            </a:r>
          </a:p>
          <a:p>
            <a:r>
              <a:rPr lang="en-US" sz="1800" dirty="0" smtClean="0">
                <a:latin typeface="Arial" charset="0"/>
                <a:cs typeface="Arial" charset="0"/>
              </a:rPr>
              <a:t>Manufacturing better eyeglass lenses</a:t>
            </a:r>
          </a:p>
          <a:p>
            <a:r>
              <a:rPr lang="en-US" sz="1800" dirty="0" smtClean="0">
                <a:latin typeface="Arial" charset="0"/>
                <a:cs typeface="Arial" charset="0"/>
              </a:rPr>
              <a:t>Finding the effects of  voting procedures on election results</a:t>
            </a:r>
          </a:p>
          <a:p>
            <a:r>
              <a:rPr lang="en-US" sz="1800" dirty="0" smtClean="0">
                <a:latin typeface="Arial" charset="0"/>
                <a:cs typeface="Arial" charset="0"/>
              </a:rPr>
              <a:t>Computer graphics and animation</a:t>
            </a:r>
          </a:p>
          <a:p>
            <a:r>
              <a:rPr lang="en-US" sz="1800" dirty="0" smtClean="0">
                <a:latin typeface="Arial" charset="0"/>
                <a:cs typeface="Arial" charset="0"/>
              </a:rPr>
              <a:t>Internet encryption</a:t>
            </a:r>
          </a:p>
          <a:p>
            <a:r>
              <a:rPr lang="en-US" sz="1800" dirty="0" smtClean="0">
                <a:latin typeface="Arial" charset="0"/>
                <a:cs typeface="Arial" charset="0"/>
              </a:rPr>
              <a:t>Data storage on CDs and DVDs</a:t>
            </a:r>
          </a:p>
          <a:p>
            <a:r>
              <a:rPr lang="en-US" sz="1800" dirty="0" smtClean="0">
                <a:latin typeface="Arial" charset="0"/>
                <a:cs typeface="Arial" charset="0"/>
              </a:rPr>
              <a:t>Designing efficient water purification systems</a:t>
            </a:r>
          </a:p>
          <a:p>
            <a:endParaRPr lang="en-US" dirty="0" smtClean="0"/>
          </a:p>
        </p:txBody>
      </p:sp>
      <p:sp>
        <p:nvSpPr>
          <p:cNvPr id="17414" name="TextBox 6"/>
          <p:cNvSpPr txBox="1">
            <a:spLocks noChangeArrowheads="1"/>
          </p:cNvSpPr>
          <p:nvPr/>
        </p:nvSpPr>
        <p:spPr bwMode="auto">
          <a:xfrm>
            <a:off x="457200" y="4800600"/>
            <a:ext cx="5637213" cy="461665"/>
          </a:xfrm>
          <a:prstGeom prst="rect">
            <a:avLst/>
          </a:prstGeom>
          <a:noFill/>
          <a:ln w="9525">
            <a:noFill/>
            <a:miter lim="800000"/>
            <a:headEnd/>
            <a:tailEnd/>
          </a:ln>
        </p:spPr>
        <p:txBody>
          <a:bodyPr>
            <a:spAutoFit/>
          </a:bodyPr>
          <a:lstStyle/>
          <a:p>
            <a:r>
              <a:rPr lang="en-US" sz="2400" b="1" dirty="0">
                <a:solidFill>
                  <a:srgbClr val="C00000"/>
                </a:solidFill>
                <a:hlinkClick r:id="rId3"/>
              </a:rPr>
              <a:t>http://</a:t>
            </a:r>
            <a:r>
              <a:rPr lang="en-US" sz="2400" b="1" dirty="0" smtClean="0">
                <a:solidFill>
                  <a:srgbClr val="C00000"/>
                </a:solidFill>
                <a:hlinkClick r:id="rId3"/>
              </a:rPr>
              <a:t>www.ams.org/mathmoments</a:t>
            </a:r>
            <a:endParaRPr lang="en-US" sz="2400" b="1" dirty="0" smtClean="0">
              <a:solidFill>
                <a:srgbClr val="C00000"/>
              </a:solidFill>
            </a:endParaRPr>
          </a:p>
        </p:txBody>
      </p:sp>
      <p:pic>
        <p:nvPicPr>
          <p:cNvPr id="8" name="Picture 4" descr="arc-header.gif"/>
          <p:cNvPicPr>
            <a:picLocks noChangeAspect="1"/>
          </p:cNvPicPr>
          <p:nvPr/>
        </p:nvPicPr>
        <p:blipFill>
          <a:blip r:embed="rId4" cstate="print"/>
          <a:srcRect/>
          <a:stretch>
            <a:fillRect/>
          </a:stretch>
        </p:blipFill>
        <p:spPr bwMode="auto">
          <a:xfrm>
            <a:off x="3200400" y="5334000"/>
            <a:ext cx="5410200" cy="550863"/>
          </a:xfrm>
          <a:prstGeom prst="rect">
            <a:avLst/>
          </a:prstGeom>
          <a:noFill/>
          <a:ln w="9525">
            <a:noFill/>
            <a:miter lim="800000"/>
            <a:headEnd/>
            <a:tailEnd/>
          </a:ln>
        </p:spPr>
      </p:pic>
      <p:sp>
        <p:nvSpPr>
          <p:cNvPr id="12" name="Rectangle 2"/>
          <p:cNvSpPr>
            <a:spLocks noGrp="1" noChangeArrowheads="1"/>
          </p:cNvSpPr>
          <p:nvPr>
            <p:ph type="title"/>
          </p:nvPr>
        </p:nvSpPr>
        <p:spPr>
          <a:xfrm>
            <a:off x="0" y="0"/>
            <a:ext cx="8458200" cy="1143000"/>
          </a:xfrm>
        </p:spPr>
        <p:txBody>
          <a:bodyPr/>
          <a:lstStyle/>
          <a:p>
            <a:pPr>
              <a:defRPr/>
            </a:pPr>
            <a:r>
              <a:rPr lang="en-US" dirty="0" smtClean="0"/>
              <a:t>What is Math Used For?</a:t>
            </a:r>
          </a:p>
        </p:txBody>
      </p:sp>
    </p:spTree>
    <p:extLst>
      <p:ext uri="{BB962C8B-B14F-4D97-AF65-F5344CB8AC3E}">
        <p14:creationId xmlns:p14="http://schemas.microsoft.com/office/powerpoint/2010/main" val="383123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4"/>
                                        </p:tgtEl>
                                        <p:attrNameLst>
                                          <p:attrName>style.visibility</p:attrName>
                                        </p:attrNameLst>
                                      </p:cBhvr>
                                      <p:to>
                                        <p:strVal val="visible"/>
                                      </p:to>
                                    </p:set>
                                    <p:animEffect transition="in" filter="fade">
                                      <p:cBhvr>
                                        <p:cTn id="10" dur="2000"/>
                                        <p:tgtEl>
                                          <p:spTgt spid="1741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7411">
                                            <p:txEl>
                                              <p:pRg st="0" end="0"/>
                                            </p:txEl>
                                          </p:spTgt>
                                        </p:tgtEl>
                                        <p:attrNameLst>
                                          <p:attrName>style.visibility</p:attrName>
                                        </p:attrNameLst>
                                      </p:cBhvr>
                                      <p:to>
                                        <p:strVal val="visible"/>
                                      </p:to>
                                    </p:set>
                                    <p:animEffect transition="in" filter="fade">
                                      <p:cBhvr>
                                        <p:cTn id="15" dur="2000"/>
                                        <p:tgtEl>
                                          <p:spTgt spid="17411">
                                            <p:txEl>
                                              <p:pRg st="0" end="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7411">
                                            <p:txEl>
                                              <p:pRg st="1" end="1"/>
                                            </p:txEl>
                                          </p:spTgt>
                                        </p:tgtEl>
                                        <p:attrNameLst>
                                          <p:attrName>style.visibility</p:attrName>
                                        </p:attrNameLst>
                                      </p:cBhvr>
                                      <p:to>
                                        <p:strVal val="visible"/>
                                      </p:to>
                                    </p:set>
                                    <p:animEffect transition="in" filter="fade">
                                      <p:cBhvr>
                                        <p:cTn id="18" dur="2000"/>
                                        <p:tgtEl>
                                          <p:spTgt spid="17411">
                                            <p:txEl>
                                              <p:pRg st="1" end="1"/>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7411">
                                            <p:txEl>
                                              <p:pRg st="2" end="2"/>
                                            </p:txEl>
                                          </p:spTgt>
                                        </p:tgtEl>
                                        <p:attrNameLst>
                                          <p:attrName>style.visibility</p:attrName>
                                        </p:attrNameLst>
                                      </p:cBhvr>
                                      <p:to>
                                        <p:strVal val="visible"/>
                                      </p:to>
                                    </p:set>
                                    <p:animEffect transition="in" filter="fade">
                                      <p:cBhvr>
                                        <p:cTn id="21" dur="2000"/>
                                        <p:tgtEl>
                                          <p:spTgt spid="17411">
                                            <p:txEl>
                                              <p:pRg st="2" end="2"/>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7411">
                                            <p:txEl>
                                              <p:pRg st="3" end="3"/>
                                            </p:txEl>
                                          </p:spTgt>
                                        </p:tgtEl>
                                        <p:attrNameLst>
                                          <p:attrName>style.visibility</p:attrName>
                                        </p:attrNameLst>
                                      </p:cBhvr>
                                      <p:to>
                                        <p:strVal val="visible"/>
                                      </p:to>
                                    </p:set>
                                    <p:animEffect transition="in" filter="fade">
                                      <p:cBhvr>
                                        <p:cTn id="24" dur="2000"/>
                                        <p:tgtEl>
                                          <p:spTgt spid="17411">
                                            <p:txEl>
                                              <p:pRg st="3" end="3"/>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fade">
                                      <p:cBhvr>
                                        <p:cTn id="27" dur="2000"/>
                                        <p:tgtEl>
                                          <p:spTgt spid="17411">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7411">
                                            <p:txEl>
                                              <p:pRg st="5" end="5"/>
                                            </p:txEl>
                                          </p:spTgt>
                                        </p:tgtEl>
                                        <p:attrNameLst>
                                          <p:attrName>style.visibility</p:attrName>
                                        </p:attrNameLst>
                                      </p:cBhvr>
                                      <p:to>
                                        <p:strVal val="visible"/>
                                      </p:to>
                                    </p:set>
                                    <p:animEffect transition="in" filter="fade">
                                      <p:cBhvr>
                                        <p:cTn id="30" dur="2000"/>
                                        <p:tgtEl>
                                          <p:spTgt spid="17411">
                                            <p:txEl>
                                              <p:pRg st="5" end="5"/>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7411">
                                            <p:txEl>
                                              <p:pRg st="6" end="6"/>
                                            </p:txEl>
                                          </p:spTgt>
                                        </p:tgtEl>
                                        <p:attrNameLst>
                                          <p:attrName>style.visibility</p:attrName>
                                        </p:attrNameLst>
                                      </p:cBhvr>
                                      <p:to>
                                        <p:strVal val="visible"/>
                                      </p:to>
                                    </p:set>
                                    <p:animEffect transition="in" filter="fade">
                                      <p:cBhvr>
                                        <p:cTn id="33" dur="2000"/>
                                        <p:tgtEl>
                                          <p:spTgt spid="17411">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7412">
                                            <p:txEl>
                                              <p:pRg st="0" end="0"/>
                                            </p:txEl>
                                          </p:spTgt>
                                        </p:tgtEl>
                                        <p:attrNameLst>
                                          <p:attrName>style.visibility</p:attrName>
                                        </p:attrNameLst>
                                      </p:cBhvr>
                                      <p:to>
                                        <p:strVal val="visible"/>
                                      </p:to>
                                    </p:set>
                                    <p:animEffect transition="in" filter="fade">
                                      <p:cBhvr>
                                        <p:cTn id="38" dur="2000"/>
                                        <p:tgtEl>
                                          <p:spTgt spid="17412">
                                            <p:txEl>
                                              <p:pRg st="0" end="0"/>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17412">
                                            <p:txEl>
                                              <p:pRg st="1" end="1"/>
                                            </p:txEl>
                                          </p:spTgt>
                                        </p:tgtEl>
                                        <p:attrNameLst>
                                          <p:attrName>style.visibility</p:attrName>
                                        </p:attrNameLst>
                                      </p:cBhvr>
                                      <p:to>
                                        <p:strVal val="visible"/>
                                      </p:to>
                                    </p:set>
                                    <p:animEffect transition="in" filter="fade">
                                      <p:cBhvr>
                                        <p:cTn id="41" dur="2000"/>
                                        <p:tgtEl>
                                          <p:spTgt spid="17412">
                                            <p:txEl>
                                              <p:pRg st="1" end="1"/>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17412">
                                            <p:txEl>
                                              <p:pRg st="2" end="2"/>
                                            </p:txEl>
                                          </p:spTgt>
                                        </p:tgtEl>
                                        <p:attrNameLst>
                                          <p:attrName>style.visibility</p:attrName>
                                        </p:attrNameLst>
                                      </p:cBhvr>
                                      <p:to>
                                        <p:strVal val="visible"/>
                                      </p:to>
                                    </p:set>
                                    <p:animEffect transition="in" filter="fade">
                                      <p:cBhvr>
                                        <p:cTn id="44" dur="2000"/>
                                        <p:tgtEl>
                                          <p:spTgt spid="17412">
                                            <p:txEl>
                                              <p:pRg st="2" end="2"/>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17412">
                                            <p:txEl>
                                              <p:pRg st="3" end="3"/>
                                            </p:txEl>
                                          </p:spTgt>
                                        </p:tgtEl>
                                        <p:attrNameLst>
                                          <p:attrName>style.visibility</p:attrName>
                                        </p:attrNameLst>
                                      </p:cBhvr>
                                      <p:to>
                                        <p:strVal val="visible"/>
                                      </p:to>
                                    </p:set>
                                    <p:animEffect transition="in" filter="fade">
                                      <p:cBhvr>
                                        <p:cTn id="47" dur="2000"/>
                                        <p:tgtEl>
                                          <p:spTgt spid="17412">
                                            <p:txEl>
                                              <p:pRg st="3" end="3"/>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7412">
                                            <p:txEl>
                                              <p:pRg st="4" end="4"/>
                                            </p:txEl>
                                          </p:spTgt>
                                        </p:tgtEl>
                                        <p:attrNameLst>
                                          <p:attrName>style.visibility</p:attrName>
                                        </p:attrNameLst>
                                      </p:cBhvr>
                                      <p:to>
                                        <p:strVal val="visible"/>
                                      </p:to>
                                    </p:set>
                                    <p:animEffect transition="in" filter="fade">
                                      <p:cBhvr>
                                        <p:cTn id="50" dur="2000"/>
                                        <p:tgtEl>
                                          <p:spTgt spid="17412">
                                            <p:txEl>
                                              <p:pRg st="4" end="4"/>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17412">
                                            <p:txEl>
                                              <p:pRg st="5" end="5"/>
                                            </p:txEl>
                                          </p:spTgt>
                                        </p:tgtEl>
                                        <p:attrNameLst>
                                          <p:attrName>style.visibility</p:attrName>
                                        </p:attrNameLst>
                                      </p:cBhvr>
                                      <p:to>
                                        <p:strVal val="visible"/>
                                      </p:to>
                                    </p:set>
                                    <p:animEffect transition="in" filter="fade">
                                      <p:cBhvr>
                                        <p:cTn id="53" dur="2000"/>
                                        <p:tgtEl>
                                          <p:spTgt spid="17412">
                                            <p:txEl>
                                              <p:pRg st="5" end="5"/>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17412">
                                            <p:txEl>
                                              <p:pRg st="6" end="6"/>
                                            </p:txEl>
                                          </p:spTgt>
                                        </p:tgtEl>
                                        <p:attrNameLst>
                                          <p:attrName>style.visibility</p:attrName>
                                        </p:attrNameLst>
                                      </p:cBhvr>
                                      <p:to>
                                        <p:strVal val="visible"/>
                                      </p:to>
                                    </p:set>
                                    <p:animEffect transition="in" filter="fade">
                                      <p:cBhvr>
                                        <p:cTn id="56" dur="2000"/>
                                        <p:tgtEl>
                                          <p:spTgt spid="1741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Goals of MIST</a:t>
            </a:r>
            <a:br>
              <a:rPr lang="en-US" dirty="0"/>
            </a:br>
            <a:endParaRPr lang="en-US" dirty="0"/>
          </a:p>
        </p:txBody>
      </p:sp>
      <p:sp>
        <p:nvSpPr>
          <p:cNvPr id="4" name="TextBox 3"/>
          <p:cNvSpPr txBox="1"/>
          <p:nvPr/>
        </p:nvSpPr>
        <p:spPr>
          <a:xfrm>
            <a:off x="381000" y="1600200"/>
            <a:ext cx="8153400" cy="3785652"/>
          </a:xfrm>
          <a:prstGeom prst="rect">
            <a:avLst/>
          </a:prstGeom>
          <a:noFill/>
        </p:spPr>
        <p:txBody>
          <a:bodyPr wrap="square" rtlCol="0">
            <a:spAutoFit/>
          </a:bodyPr>
          <a:lstStyle/>
          <a:p>
            <a:pPr algn="l"/>
            <a:r>
              <a:rPr lang="en-US" dirty="0" smtClean="0"/>
              <a:t>The schedule includes presentations about applications of mathematics and statistics from a variety of perspectives: Health Services, Computer Games, Data Sciences, Financial industry, Actuarial careers</a:t>
            </a:r>
            <a:r>
              <a:rPr lang="en-US" smtClean="0"/>
              <a:t>, </a:t>
            </a:r>
            <a:r>
              <a:rPr lang="en-US" smtClean="0"/>
              <a:t>Manufacturing </a:t>
            </a:r>
            <a:r>
              <a:rPr lang="en-US" dirty="0" smtClean="0"/>
              <a:t>Technology, Robotics and more.</a:t>
            </a:r>
          </a:p>
          <a:p>
            <a:pPr algn="l"/>
            <a:endParaRPr lang="en-US" dirty="0"/>
          </a:p>
          <a:p>
            <a:pPr algn="l"/>
            <a:r>
              <a:rPr lang="en-US" dirty="0" smtClean="0"/>
              <a:t> Some of the speakers will specifically address ideas for how these perspectives may be shared with high school students.</a:t>
            </a:r>
          </a:p>
          <a:p>
            <a:pPr algn="l"/>
            <a:endParaRPr lang="en-US" dirty="0"/>
          </a:p>
          <a:p>
            <a:pPr algn="l"/>
            <a:endParaRPr lang="en-US" dirty="0"/>
          </a:p>
        </p:txBody>
      </p:sp>
    </p:spTree>
    <p:extLst>
      <p:ext uri="{BB962C8B-B14F-4D97-AF65-F5344CB8AC3E}">
        <p14:creationId xmlns:p14="http://schemas.microsoft.com/office/powerpoint/2010/main" val="18299708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Goals of MIST</a:t>
            </a:r>
            <a:br>
              <a:rPr lang="en-US" dirty="0"/>
            </a:br>
            <a:endParaRPr lang="en-US" dirty="0"/>
          </a:p>
        </p:txBody>
      </p:sp>
      <p:sp>
        <p:nvSpPr>
          <p:cNvPr id="4" name="TextBox 3"/>
          <p:cNvSpPr txBox="1"/>
          <p:nvPr/>
        </p:nvSpPr>
        <p:spPr>
          <a:xfrm>
            <a:off x="381000" y="1600200"/>
            <a:ext cx="8153400" cy="4154983"/>
          </a:xfrm>
          <a:prstGeom prst="rect">
            <a:avLst/>
          </a:prstGeom>
          <a:noFill/>
        </p:spPr>
        <p:txBody>
          <a:bodyPr wrap="square" rtlCol="0">
            <a:spAutoFit/>
          </a:bodyPr>
          <a:lstStyle/>
          <a:p>
            <a:pPr algn="l"/>
            <a:r>
              <a:rPr lang="en-US" dirty="0" smtClean="0"/>
              <a:t>As integral part of the workshop all the participants will be asked to work in teams on specific projects dealing with the translations of ideas from the presentations to actual educational material for high school students.</a:t>
            </a:r>
          </a:p>
          <a:p>
            <a:pPr algn="l"/>
            <a:endParaRPr lang="en-US" dirty="0"/>
          </a:p>
          <a:p>
            <a:pPr algn="l"/>
            <a:r>
              <a:rPr lang="en-US" dirty="0" smtClean="0"/>
              <a:t>The last afternoon  will be reserved to group presentations for these projects. </a:t>
            </a:r>
          </a:p>
          <a:p>
            <a:pPr algn="l"/>
            <a:endParaRPr lang="en-US" dirty="0"/>
          </a:p>
          <a:p>
            <a:pPr algn="l"/>
            <a:r>
              <a:rPr lang="en-US" dirty="0" smtClean="0"/>
              <a:t>We will ask your permission to share these projects with the broader community, envisioning a growing data base of educational material that can impact many schools.</a:t>
            </a:r>
            <a:endParaRPr lang="en-US" dirty="0"/>
          </a:p>
        </p:txBody>
      </p:sp>
    </p:spTree>
    <p:extLst>
      <p:ext uri="{BB962C8B-B14F-4D97-AF65-F5344CB8AC3E}">
        <p14:creationId xmlns:p14="http://schemas.microsoft.com/office/powerpoint/2010/main" val="2487169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Goals of MIST</a:t>
            </a:r>
            <a:br>
              <a:rPr lang="en-US" dirty="0"/>
            </a:br>
            <a:endParaRPr lang="en-US" dirty="0"/>
          </a:p>
        </p:txBody>
      </p:sp>
      <p:sp>
        <p:nvSpPr>
          <p:cNvPr id="4" name="TextBox 3"/>
          <p:cNvSpPr txBox="1"/>
          <p:nvPr/>
        </p:nvSpPr>
        <p:spPr>
          <a:xfrm>
            <a:off x="304800" y="1524000"/>
            <a:ext cx="8153400" cy="4154983"/>
          </a:xfrm>
          <a:prstGeom prst="rect">
            <a:avLst/>
          </a:prstGeom>
          <a:noFill/>
        </p:spPr>
        <p:txBody>
          <a:bodyPr wrap="square" rtlCol="0">
            <a:spAutoFit/>
          </a:bodyPr>
          <a:lstStyle/>
          <a:p>
            <a:pPr algn="l"/>
            <a:r>
              <a:rPr lang="en-US" dirty="0" smtClean="0"/>
              <a:t>This is the third edition of MIST.</a:t>
            </a:r>
          </a:p>
          <a:p>
            <a:pPr algn="l"/>
            <a:endParaRPr lang="en-US" dirty="0"/>
          </a:p>
          <a:p>
            <a:pPr algn="l"/>
            <a:r>
              <a:rPr lang="en-US" dirty="0" smtClean="0"/>
              <a:t>We had one in 2015 and one in 2017, which were funded by WPI Mathematical Sciences, and by a Toyota-RIT program. This year’s MIST is entirely funded by the WPI Mathematical Sciences department</a:t>
            </a:r>
          </a:p>
          <a:p>
            <a:pPr algn="l"/>
            <a:endParaRPr lang="en-US" dirty="0"/>
          </a:p>
          <a:p>
            <a:pPr algn="l"/>
            <a:r>
              <a:rPr lang="en-US" dirty="0" smtClean="0"/>
              <a:t>It is a pleasure to acknowledge the work of our assistant operations manager Ms. Rhonda </a:t>
            </a:r>
            <a:r>
              <a:rPr lang="en-US" dirty="0" err="1" smtClean="0"/>
              <a:t>Podell</a:t>
            </a:r>
            <a:r>
              <a:rPr lang="en-US" dirty="0" smtClean="0"/>
              <a:t>,  our IT manager </a:t>
            </a:r>
            <a:r>
              <a:rPr lang="en-US" smtClean="0"/>
              <a:t>Mike Malone and </a:t>
            </a:r>
            <a:r>
              <a:rPr lang="en-US" dirty="0" smtClean="0"/>
              <a:t>of the rest of the organizing team of WPI faculty John </a:t>
            </a:r>
            <a:r>
              <a:rPr lang="en-US" dirty="0" err="1" smtClean="0"/>
              <a:t>Goulet</a:t>
            </a:r>
            <a:r>
              <a:rPr lang="en-US" dirty="0" smtClean="0"/>
              <a:t>, Stephan Sturm, Suzanne Weekes.</a:t>
            </a:r>
            <a:endParaRPr lang="en-US" dirty="0"/>
          </a:p>
        </p:txBody>
      </p:sp>
    </p:spTree>
    <p:extLst>
      <p:ext uri="{BB962C8B-B14F-4D97-AF65-F5344CB8AC3E}">
        <p14:creationId xmlns:p14="http://schemas.microsoft.com/office/powerpoint/2010/main" val="30949433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978"/>
            <a:ext cx="7772400" cy="1143000"/>
          </a:xfrm>
        </p:spPr>
        <p:txBody>
          <a:bodyPr/>
          <a:lstStyle/>
          <a:p>
            <a:r>
              <a:rPr lang="en-US" sz="3200" dirty="0" smtClean="0"/>
              <a:t>What do we talk about when we talk about Mathematics.</a:t>
            </a:r>
            <a:br>
              <a:rPr lang="en-US" sz="3200" dirty="0" smtClean="0"/>
            </a:br>
            <a:endParaRPr lang="en-US" sz="3200" dirty="0"/>
          </a:p>
        </p:txBody>
      </p:sp>
      <p:sp>
        <p:nvSpPr>
          <p:cNvPr id="3" name="Content Placeholder 2"/>
          <p:cNvSpPr>
            <a:spLocks noGrp="1"/>
          </p:cNvSpPr>
          <p:nvPr>
            <p:ph idx="1"/>
          </p:nvPr>
        </p:nvSpPr>
        <p:spPr/>
        <p:txBody>
          <a:bodyPr/>
          <a:lstStyle/>
          <a:p>
            <a:r>
              <a:rPr lang="en-US" dirty="0" smtClean="0"/>
              <a:t>What do mathematicians do?</a:t>
            </a:r>
          </a:p>
          <a:p>
            <a:r>
              <a:rPr lang="en-US" dirty="0" smtClean="0"/>
              <a:t>Where do they work?</a:t>
            </a:r>
          </a:p>
          <a:p>
            <a:r>
              <a:rPr lang="en-US" dirty="0" smtClean="0"/>
              <a:t>Is their work impactful? Does it matter?</a:t>
            </a:r>
          </a:p>
          <a:p>
            <a:r>
              <a:rPr lang="en-US" dirty="0" smtClean="0"/>
              <a:t>Is it a competitive, desirable career?</a:t>
            </a:r>
            <a:endParaRPr lang="en-US" dirty="0"/>
          </a:p>
        </p:txBody>
      </p:sp>
    </p:spTree>
    <p:extLst>
      <p:ext uri="{BB962C8B-B14F-4D97-AF65-F5344CB8AC3E}">
        <p14:creationId xmlns:p14="http://schemas.microsoft.com/office/powerpoint/2010/main" val="1773968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Mathematicians Do?</a:t>
            </a:r>
            <a:endParaRPr lang="en-US" dirty="0"/>
          </a:p>
        </p:txBody>
      </p:sp>
      <p:sp>
        <p:nvSpPr>
          <p:cNvPr id="3" name="Content Placeholder 2"/>
          <p:cNvSpPr>
            <a:spLocks noGrp="1"/>
          </p:cNvSpPr>
          <p:nvPr>
            <p:ph idx="1"/>
          </p:nvPr>
        </p:nvSpPr>
        <p:spPr>
          <a:xfrm>
            <a:off x="457200" y="1371600"/>
            <a:ext cx="8229600" cy="4800600"/>
          </a:xfrm>
        </p:spPr>
        <p:txBody>
          <a:bodyPr/>
          <a:lstStyle/>
          <a:p>
            <a:pPr algn="just">
              <a:buNone/>
            </a:pPr>
            <a:r>
              <a:rPr lang="en-US" sz="2400" dirty="0" smtClean="0"/>
              <a:t>“The </a:t>
            </a:r>
            <a:r>
              <a:rPr lang="en-US" sz="2400" dirty="0"/>
              <a:t>universe cannot be read until we have learned the language and become familiar with the characters in which it is written. It is written in mathematical language, </a:t>
            </a:r>
            <a:r>
              <a:rPr lang="en-US" sz="2400" dirty="0" smtClean="0"/>
              <a:t>and </a:t>
            </a:r>
            <a:r>
              <a:rPr lang="en-US" sz="2400" dirty="0"/>
              <a:t>the letters are triangles, circles and other geometrical figures, without which means it is humanly impossible to comprehend a single word. Without these, one is wandering about in a dark </a:t>
            </a:r>
            <a:r>
              <a:rPr lang="en-US" sz="2400" dirty="0" smtClean="0"/>
              <a:t>labyrinth”</a:t>
            </a:r>
            <a:endParaRPr lang="en-US" sz="1000" b="0" dirty="0" smtClean="0"/>
          </a:p>
          <a:p>
            <a:pPr>
              <a:buNone/>
            </a:pPr>
            <a:endParaRPr lang="en-US" sz="1000" b="0" dirty="0"/>
          </a:p>
          <a:p>
            <a:pPr>
              <a:buNone/>
            </a:pPr>
            <a:r>
              <a:rPr lang="en-US" sz="1600" b="0" dirty="0" smtClean="0">
                <a:solidFill>
                  <a:srgbClr val="3366FF"/>
                </a:solidFill>
              </a:rPr>
              <a:t>Galileo </a:t>
            </a:r>
            <a:r>
              <a:rPr lang="en-US" sz="1600" b="0" dirty="0" err="1" smtClean="0">
                <a:solidFill>
                  <a:srgbClr val="3366FF"/>
                </a:solidFill>
              </a:rPr>
              <a:t>Galilei</a:t>
            </a:r>
            <a:r>
              <a:rPr lang="en-US" sz="1600" b="0" dirty="0" smtClean="0">
                <a:solidFill>
                  <a:srgbClr val="3366FF"/>
                </a:solidFill>
              </a:rPr>
              <a:t> (1564-1642)</a:t>
            </a:r>
          </a:p>
          <a:p>
            <a:pPr>
              <a:buNone/>
            </a:pPr>
            <a:endParaRPr lang="en-US" sz="1600" b="0" dirty="0" smtClean="0">
              <a:solidFill>
                <a:srgbClr val="3366FF"/>
              </a:solidFill>
            </a:endParaRPr>
          </a:p>
          <a:p>
            <a:pPr>
              <a:buNone/>
            </a:pPr>
            <a:endParaRPr lang="en-US" sz="1600" b="0" dirty="0">
              <a:solidFill>
                <a:srgbClr val="3366FF"/>
              </a:solidFill>
            </a:endParaRPr>
          </a:p>
          <a:p>
            <a:pPr>
              <a:buNone/>
            </a:pPr>
            <a:r>
              <a:rPr lang="en-US" sz="1800" b="0" dirty="0" smtClean="0">
                <a:solidFill>
                  <a:srgbClr val="FF0000"/>
                </a:solidFill>
              </a:rPr>
              <a:t>Through their work, Mathematicians build a language that allows us to experience in a quantitative and self consistent fashion the complexity of nature. The language is used by Physicists, Engineers, Economists,…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powerful language: Calculus</a:t>
            </a:r>
            <a:endParaRPr lang="en-US" dirty="0"/>
          </a:p>
        </p:txBody>
      </p:sp>
      <p:pic>
        <p:nvPicPr>
          <p:cNvPr id="8" name="Content Placeholder 7"/>
          <p:cNvPicPr>
            <a:picLocks noGrp="1" noChangeAspect="1"/>
          </p:cNvPicPr>
          <p:nvPr>
            <p:ph idx="1"/>
          </p:nvPr>
        </p:nvPicPr>
        <p:blipFill>
          <a:blip r:embed="rId2"/>
          <a:srcRect l="1916" r="1916"/>
          <a:stretch>
            <a:fillRect/>
          </a:stretch>
        </p:blipFill>
        <p:spPr>
          <a:xfrm>
            <a:off x="228600" y="1524000"/>
            <a:ext cx="4800600" cy="3124200"/>
          </a:xfrm>
        </p:spPr>
      </p:pic>
      <p:pic>
        <p:nvPicPr>
          <p:cNvPr id="9" name="Picture 8"/>
          <p:cNvPicPr>
            <a:picLocks noChangeAspect="1"/>
          </p:cNvPicPr>
          <p:nvPr/>
        </p:nvPicPr>
        <p:blipFill>
          <a:blip r:embed="rId3"/>
          <a:stretch>
            <a:fillRect/>
          </a:stretch>
        </p:blipFill>
        <p:spPr>
          <a:xfrm>
            <a:off x="6096000" y="2667000"/>
            <a:ext cx="2794000" cy="3530600"/>
          </a:xfrm>
          <a:prstGeom prst="rect">
            <a:avLst/>
          </a:prstGeom>
        </p:spPr>
      </p:pic>
      <p:sp>
        <p:nvSpPr>
          <p:cNvPr id="10" name="TextBox 9"/>
          <p:cNvSpPr txBox="1"/>
          <p:nvPr/>
        </p:nvSpPr>
        <p:spPr>
          <a:xfrm>
            <a:off x="609600" y="5410200"/>
            <a:ext cx="5081589" cy="461665"/>
          </a:xfrm>
          <a:prstGeom prst="rect">
            <a:avLst/>
          </a:prstGeom>
          <a:noFill/>
        </p:spPr>
        <p:txBody>
          <a:bodyPr wrap="none" rtlCol="0">
            <a:spAutoFit/>
          </a:bodyPr>
          <a:lstStyle/>
          <a:p>
            <a:r>
              <a:rPr lang="en-US" dirty="0" smtClean="0"/>
              <a:t>Gottfried Wilhelm Leibniz (1646-1716)</a:t>
            </a:r>
            <a:endParaRPr lang="en-US" dirty="0"/>
          </a:p>
        </p:txBody>
      </p:sp>
      <p:sp>
        <p:nvSpPr>
          <p:cNvPr id="11" name="TextBox 10"/>
          <p:cNvSpPr txBox="1"/>
          <p:nvPr/>
        </p:nvSpPr>
        <p:spPr>
          <a:xfrm>
            <a:off x="4385288" y="1857840"/>
            <a:ext cx="4758712" cy="461665"/>
          </a:xfrm>
          <a:prstGeom prst="rect">
            <a:avLst/>
          </a:prstGeom>
          <a:noFill/>
        </p:spPr>
        <p:txBody>
          <a:bodyPr wrap="square" rtlCol="0">
            <a:spAutoFit/>
          </a:bodyPr>
          <a:lstStyle/>
          <a:p>
            <a:r>
              <a:rPr lang="en-US" dirty="0"/>
              <a:t>Isaac Newton (1643-1727)</a:t>
            </a:r>
          </a:p>
        </p:txBody>
      </p:sp>
    </p:spTree>
    <p:extLst>
      <p:ext uri="{BB962C8B-B14F-4D97-AF65-F5344CB8AC3E}">
        <p14:creationId xmlns:p14="http://schemas.microsoft.com/office/powerpoint/2010/main" val="2839641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1143000"/>
          </a:xfrm>
        </p:spPr>
        <p:txBody>
          <a:bodyPr/>
          <a:lstStyle/>
          <a:p>
            <a:r>
              <a:rPr lang="en-US" sz="4000" dirty="0" smtClean="0"/>
              <a:t>Math allows us to experience infinity</a:t>
            </a:r>
            <a:br>
              <a:rPr lang="en-US" sz="4000" dirty="0" smtClean="0"/>
            </a:br>
            <a:endParaRPr lang="en-US" sz="4000" dirty="0"/>
          </a:p>
        </p:txBody>
      </p:sp>
      <p:sp>
        <p:nvSpPr>
          <p:cNvPr id="5" name="TextBox 4"/>
          <p:cNvSpPr txBox="1"/>
          <p:nvPr/>
        </p:nvSpPr>
        <p:spPr>
          <a:xfrm>
            <a:off x="533400" y="1066800"/>
            <a:ext cx="8047995" cy="4401204"/>
          </a:xfrm>
          <a:prstGeom prst="rect">
            <a:avLst/>
          </a:prstGeom>
          <a:noFill/>
        </p:spPr>
        <p:txBody>
          <a:bodyPr wrap="square" rtlCol="0">
            <a:spAutoFit/>
          </a:bodyPr>
          <a:lstStyle/>
          <a:p>
            <a:pPr algn="l"/>
            <a:r>
              <a:rPr lang="en-US" b="1" dirty="0" smtClean="0"/>
              <a:t>Normal numbers</a:t>
            </a:r>
            <a:r>
              <a:rPr lang="en-US" dirty="0" smtClean="0"/>
              <a:t> are </a:t>
            </a:r>
            <a:r>
              <a:rPr lang="en-US" u="sng" dirty="0" smtClean="0"/>
              <a:t>special numbers </a:t>
            </a:r>
            <a:r>
              <a:rPr lang="en-US" dirty="0" smtClean="0"/>
              <a:t>in which every sequence of digits will sooner or later appear in their decimal representation.</a:t>
            </a:r>
            <a:r>
              <a:rPr lang="en-US" dirty="0"/>
              <a:t> </a:t>
            </a:r>
            <a:endParaRPr lang="en-US" dirty="0" smtClean="0"/>
          </a:p>
          <a:p>
            <a:pPr algn="l"/>
            <a:endParaRPr lang="en-US" dirty="0"/>
          </a:p>
          <a:p>
            <a:pPr algn="l"/>
            <a:r>
              <a:rPr lang="en-US" dirty="0" smtClean="0"/>
              <a:t>For instance the number </a:t>
            </a:r>
          </a:p>
          <a:p>
            <a:endParaRPr lang="en-US" sz="3200" b="1" dirty="0"/>
          </a:p>
          <a:p>
            <a:r>
              <a:rPr lang="en-US" sz="3200" b="1" dirty="0" smtClean="0"/>
              <a:t>0.12345678910111213….   </a:t>
            </a:r>
          </a:p>
          <a:p>
            <a:pPr algn="l"/>
            <a:endParaRPr lang="en-US" dirty="0"/>
          </a:p>
          <a:p>
            <a:pPr algn="l"/>
            <a:r>
              <a:rPr lang="en-US" dirty="0" smtClean="0"/>
              <a:t>has this property.</a:t>
            </a:r>
          </a:p>
          <a:p>
            <a:pPr algn="l"/>
            <a:r>
              <a:rPr lang="en-US" dirty="0" smtClean="0"/>
              <a:t> </a:t>
            </a:r>
          </a:p>
          <a:p>
            <a:pPr algn="l"/>
            <a:r>
              <a:rPr lang="en-US" dirty="0" smtClean="0">
                <a:solidFill>
                  <a:srgbClr val="FF0000"/>
                </a:solidFill>
              </a:rPr>
              <a:t>What do they have to do with understanding infinity?</a:t>
            </a:r>
          </a:p>
        </p:txBody>
      </p:sp>
    </p:spTree>
    <p:extLst>
      <p:ext uri="{BB962C8B-B14F-4D97-AF65-F5344CB8AC3E}">
        <p14:creationId xmlns:p14="http://schemas.microsoft.com/office/powerpoint/2010/main" val="3372257560"/>
      </p:ext>
    </p:extLst>
  </p:cSld>
  <p:clrMapOvr>
    <a:masterClrMapping/>
  </p:clrMapOvr>
  <p:timing>
    <p:tnLst>
      <p:par>
        <p:cTn id="1" dur="indefinite" restart="never" nodeType="tmRoot"/>
      </p:par>
    </p:tnLst>
  </p:timing>
</p:sld>
</file>

<file path=ppt/theme/theme1.xml><?xml version="1.0" encoding="utf-8"?>
<a:theme xmlns:a="http://schemas.openxmlformats.org/drawingml/2006/main" name="Revised_Master">
  <a:themeElements>
    <a:clrScheme name="Revised_Master 9">
      <a:dk1>
        <a:srgbClr val="000000"/>
      </a:dk1>
      <a:lt1>
        <a:srgbClr val="FFFFFF"/>
      </a:lt1>
      <a:dk2>
        <a:srgbClr val="000000"/>
      </a:dk2>
      <a:lt2>
        <a:srgbClr val="808080"/>
      </a:lt2>
      <a:accent1>
        <a:srgbClr val="006600"/>
      </a:accent1>
      <a:accent2>
        <a:srgbClr val="993300"/>
      </a:accent2>
      <a:accent3>
        <a:srgbClr val="FFFFFF"/>
      </a:accent3>
      <a:accent4>
        <a:srgbClr val="000000"/>
      </a:accent4>
      <a:accent5>
        <a:srgbClr val="AAB8AA"/>
      </a:accent5>
      <a:accent6>
        <a:srgbClr val="8A2D00"/>
      </a:accent6>
      <a:hlink>
        <a:srgbClr val="006699"/>
      </a:hlink>
      <a:folHlink>
        <a:srgbClr val="B2B2B2"/>
      </a:folHlink>
    </a:clrScheme>
    <a:fontScheme name="Revised_Master">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Revised_Master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Revised_Master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Revised_Master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Revised_Maste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evised_Mas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Revised_Mas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Revised_Mas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Revised_Master 8">
        <a:dk1>
          <a:srgbClr val="000000"/>
        </a:dk1>
        <a:lt1>
          <a:srgbClr val="FFFFFF"/>
        </a:lt1>
        <a:dk2>
          <a:srgbClr val="000000"/>
        </a:dk2>
        <a:lt2>
          <a:srgbClr val="808080"/>
        </a:lt2>
        <a:accent1>
          <a:srgbClr val="006600"/>
        </a:accent1>
        <a:accent2>
          <a:srgbClr val="009900"/>
        </a:accent2>
        <a:accent3>
          <a:srgbClr val="FFFFFF"/>
        </a:accent3>
        <a:accent4>
          <a:srgbClr val="000000"/>
        </a:accent4>
        <a:accent5>
          <a:srgbClr val="AAB8AA"/>
        </a:accent5>
        <a:accent6>
          <a:srgbClr val="008A00"/>
        </a:accent6>
        <a:hlink>
          <a:srgbClr val="6600CC"/>
        </a:hlink>
        <a:folHlink>
          <a:srgbClr val="B2B2B2"/>
        </a:folHlink>
      </a:clrScheme>
      <a:clrMap bg1="lt1" tx1="dk1" bg2="lt2" tx2="dk2" accent1="accent1" accent2="accent2" accent3="accent3" accent4="accent4" accent5="accent5" accent6="accent6" hlink="hlink" folHlink="folHlink"/>
    </a:extraClrScheme>
    <a:extraClrScheme>
      <a:clrScheme name="Revised_Master 9">
        <a:dk1>
          <a:srgbClr val="000000"/>
        </a:dk1>
        <a:lt1>
          <a:srgbClr val="FFFFFF"/>
        </a:lt1>
        <a:dk2>
          <a:srgbClr val="000000"/>
        </a:dk2>
        <a:lt2>
          <a:srgbClr val="808080"/>
        </a:lt2>
        <a:accent1>
          <a:srgbClr val="006600"/>
        </a:accent1>
        <a:accent2>
          <a:srgbClr val="993300"/>
        </a:accent2>
        <a:accent3>
          <a:srgbClr val="FFFFFF"/>
        </a:accent3>
        <a:accent4>
          <a:srgbClr val="000000"/>
        </a:accent4>
        <a:accent5>
          <a:srgbClr val="AAB8AA"/>
        </a:accent5>
        <a:accent6>
          <a:srgbClr val="8A2D00"/>
        </a:accent6>
        <a:hlink>
          <a:srgbClr val="006699"/>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crimsoncream</Template>
  <TotalTime>2128</TotalTime>
  <Words>1260</Words>
  <Application>Microsoft Office PowerPoint</Application>
  <PresentationFormat>On-screen Show (4:3)</PresentationFormat>
  <Paragraphs>170</Paragraphs>
  <Slides>27</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Times</vt:lpstr>
      <vt:lpstr>Times New Roman</vt:lpstr>
      <vt:lpstr>Trebuchet MS</vt:lpstr>
      <vt:lpstr>Wingdings</vt:lpstr>
      <vt:lpstr>Revised_Master</vt:lpstr>
      <vt:lpstr>WPI Mathematics Institute for Secondary Teaching</vt:lpstr>
      <vt:lpstr>The Goals of MIST </vt:lpstr>
      <vt:lpstr>The Goals of MIST </vt:lpstr>
      <vt:lpstr>The Goals of MIST </vt:lpstr>
      <vt:lpstr>The Goals of MIST </vt:lpstr>
      <vt:lpstr>What do we talk about when we talk about Mathematics. </vt:lpstr>
      <vt:lpstr>What do Mathematicians Do?</vt:lpstr>
      <vt:lpstr>A powerful language: Calculus</vt:lpstr>
      <vt:lpstr>Math allows us to experience infinity </vt:lpstr>
      <vt:lpstr>Math allows us to experience infinity </vt:lpstr>
      <vt:lpstr>Math allows us to experience infinity </vt:lpstr>
      <vt:lpstr>Math allows us to experience infinity </vt:lpstr>
      <vt:lpstr>Math allows us to experience infinity </vt:lpstr>
      <vt:lpstr>Math allows us to experience infinity </vt:lpstr>
      <vt:lpstr>Why study Mathematics?</vt:lpstr>
      <vt:lpstr>Medical imaging and math</vt:lpstr>
      <vt:lpstr>Johann Radon (1887-1956)</vt:lpstr>
      <vt:lpstr>Why study Mathematics?</vt:lpstr>
      <vt:lpstr>Why study Mathematics?</vt:lpstr>
      <vt:lpstr> Example: WPI grads</vt:lpstr>
      <vt:lpstr>Wall Street Journal Article</vt:lpstr>
      <vt:lpstr>Where do Mathematicians Work?</vt:lpstr>
      <vt:lpstr>Mathematics and Big Data</vt:lpstr>
      <vt:lpstr>Mathematics in Entertainment</vt:lpstr>
      <vt:lpstr>Mathematics in Entertainment</vt:lpstr>
      <vt:lpstr>Mathematics in Entertainment</vt:lpstr>
      <vt:lpstr>What is Math Used For?</vt:lpstr>
    </vt:vector>
  </TitlesOfParts>
  <Company>Worcester Polytechnic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Courses Overview</dc:title>
  <dc:creator>sweekes</dc:creator>
  <cp:lastModifiedBy>Malone, Michael D</cp:lastModifiedBy>
  <cp:revision>219</cp:revision>
  <dcterms:created xsi:type="dcterms:W3CDTF">2007-06-11T10:24:17Z</dcterms:created>
  <dcterms:modified xsi:type="dcterms:W3CDTF">2017-07-25T19:04:26Z</dcterms:modified>
</cp:coreProperties>
</file>